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0" r:id="rId3"/>
    <p:sldId id="272" r:id="rId4"/>
    <p:sldId id="279" r:id="rId5"/>
    <p:sldId id="275" r:id="rId6"/>
    <p:sldId id="278" r:id="rId7"/>
    <p:sldId id="277" r:id="rId8"/>
    <p:sldId id="274" r:id="rId9"/>
    <p:sldId id="269" r:id="rId10"/>
    <p:sldId id="273" r:id="rId11"/>
    <p:sldId id="264" r:id="rId12"/>
    <p:sldId id="276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5BC232-3BE3-465F-ADC2-A0CEC4E01B0D}" v="457" dt="2024-10-17T09:13:36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594" y="-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48BCA-5B79-49C9-BD14-7180ABB4FC47}" type="datetimeFigureOut">
              <a:rPr lang="nl-NL" smtClean="0"/>
              <a:t>21-10-2024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C985B-A81F-4D10-AADB-161D073189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718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C985B-A81F-4D10-AADB-161D0731890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13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53808-E22F-D3B0-D216-8552FB917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6F5BCC9-6EAE-884A-DEF4-E267A75F88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D116A18-0A27-CE8B-F230-87AFC8A947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9F6AB88-B198-3ABD-0741-788A41138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C985B-A81F-4D10-AADB-161D0731890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652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E7D4B-923C-A584-702C-DD58EF1D4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DB4DD8C-1CBB-EB7C-3AA0-E9D8B0B729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F985BD9-E50A-339E-A370-4C5543B5C6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B79C907-27EF-8BBC-473F-904BBBBED1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C985B-A81F-4D10-AADB-161D0731890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1031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B92BB-9CD9-E16D-E911-9F1D4A9C4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B34A940-AD5F-F3C3-6F82-6BFBC58553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062DE57-D35B-2085-95D9-897A1CB65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6F874EB-7E8C-C34F-5178-D97E304675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C985B-A81F-4D10-AADB-161D0731890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418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B9273-82F9-7A63-CD8B-3DE656847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F6B16DC-8AA5-0CE4-4B7E-1DF91DE17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A71570-EBB9-F7C8-46AB-3DD1603AD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E7A5-6272-4B12-9075-A5373E1D65F2}" type="datetimeFigureOut">
              <a:rPr lang="nl-NL" smtClean="0"/>
              <a:t>21-10-2024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0F1AB3-CC49-96B9-9F23-F337C0A8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15DFC9-DB85-C281-C009-A402BF3D9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30C1-645B-4B98-B43B-18D49BCAEF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81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DD97C-41A2-A52A-8E47-C03772967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A9164F5-F2AA-9148-C1CA-71042482F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B11931-958E-F7D1-AE07-5718F1D70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E7A5-6272-4B12-9075-A5373E1D65F2}" type="datetimeFigureOut">
              <a:rPr lang="nl-NL" smtClean="0"/>
              <a:t>21-10-2024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48B1FA-A8E4-118F-4052-57435C4E3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2DE1C3-1813-CEBC-F3DA-8DC9F4DB0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30C1-645B-4B98-B43B-18D49BCAEF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590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8BB817B-6B54-7E11-2021-130E3CA2CB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90E5F89-B8C8-0C54-5C90-483547CA5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57B33C-0E0B-3D62-F63F-F3CF5495D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E7A5-6272-4B12-9075-A5373E1D65F2}" type="datetimeFigureOut">
              <a:rPr lang="nl-NL" smtClean="0"/>
              <a:t>21-10-2024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D25108-C510-118D-23EC-44ECB198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A74065-B59E-6CEA-9217-239F0D1EB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30C1-645B-4B98-B43B-18D49BCAEF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449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B690F-B784-B245-4049-02E8E10E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E0243E-5007-8446-9307-2757915DD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793A5F-4779-4B51-616B-6906F0EAE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E7A5-6272-4B12-9075-A5373E1D65F2}" type="datetimeFigureOut">
              <a:rPr lang="nl-NL" smtClean="0"/>
              <a:t>21-10-2024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AC1DAE-F63A-7102-BCB8-BC2E20738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F38ED6-F398-B9E5-95B3-BF71A9BB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30C1-645B-4B98-B43B-18D49BCAEF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852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E8855-64C3-13DF-949D-8A0E19052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47CE29-0A73-FB76-807C-906634A1C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78A4DB-1157-33E2-5D34-D528E521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E7A5-6272-4B12-9075-A5373E1D65F2}" type="datetimeFigureOut">
              <a:rPr lang="nl-NL" smtClean="0"/>
              <a:t>21-10-2024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0EE83A-AF84-9C7E-AF52-7DDEB09D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B7A1CE-9B22-B998-FF30-6A16D41E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30C1-645B-4B98-B43B-18D49BCAEF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27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81157-C258-2FA6-2EDC-4BB4EB7A9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23E1A6-565C-1781-B1B3-AE232D1CC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B5FE74C-35D0-CE42-C608-1DE99DAA8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6B5EE38-A8F7-0C6E-2FE1-AAC2FB77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E7A5-6272-4B12-9075-A5373E1D65F2}" type="datetimeFigureOut">
              <a:rPr lang="nl-NL" smtClean="0"/>
              <a:t>21-10-2024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4C03FB-A905-4DA3-3632-7CA631DE5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D73A50C-CF51-4FD4-C918-F1C9455B3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30C1-645B-4B98-B43B-18D49BCAEF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549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D5F99C-0338-E8B6-67EE-DBECE8CA8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D6F39B0-9BD2-6E18-F33E-04D185F47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BCB6A48-56CC-04DA-8EAD-1D8747C2F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7DF4052-D9D2-3571-644A-1438E3564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22503C9-9747-632C-737D-688FC5214F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538821A-B9B8-7305-9AB2-624B9BC59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E7A5-6272-4B12-9075-A5373E1D65F2}" type="datetimeFigureOut">
              <a:rPr lang="nl-NL" smtClean="0"/>
              <a:t>21-10-2024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79C4D8B-9EC8-BF8B-7035-7102E67E8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2ACC0A8-BD84-7580-A450-31C34DC94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30C1-645B-4B98-B43B-18D49BCAEF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998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0F7CDA-0731-2BB1-8A58-D72C690C8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ED153AB-CDC8-8DE0-DC38-38962B4D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E7A5-6272-4B12-9075-A5373E1D65F2}" type="datetimeFigureOut">
              <a:rPr lang="nl-NL" smtClean="0"/>
              <a:t>21-10-2024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C474CAC-6C3D-A238-0A6A-6609320E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D216599-7BA2-1A00-F99E-A7F618A98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30C1-645B-4B98-B43B-18D49BCAEF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569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7BD9133-EE16-3A22-2F00-8FDB5B832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E7A5-6272-4B12-9075-A5373E1D65F2}" type="datetimeFigureOut">
              <a:rPr lang="nl-NL" smtClean="0"/>
              <a:t>21-10-2024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31FDC84-6D8F-F379-5CCB-E2D4E740A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53D6BE-EB8C-A3CD-84D2-9981CF95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30C1-645B-4B98-B43B-18D49BCAEF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311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7BB012-2EF6-BBE6-CE70-2AB0D5504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555C72-CF5D-3AEE-F1CF-B810BF471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504EC74-B831-124A-3225-0D2A04073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C4A573-A1A9-655E-D484-5C180822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E7A5-6272-4B12-9075-A5373E1D65F2}" type="datetimeFigureOut">
              <a:rPr lang="nl-NL" smtClean="0"/>
              <a:t>21-10-2024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B52A2FA-58E6-60AC-B208-E7E04C14C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F5D6D35-97F3-A9F0-D2BA-28F733B4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30C1-645B-4B98-B43B-18D49BCAEF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041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BCFEEF-4EEC-0C9E-F92F-9C91859C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2F79AF5-7025-A51B-D6F9-67AAA8E5B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A74F4C6-0D4D-3DF3-FAA3-5EE91458E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B93F44-1A85-538D-3382-B54EB21D1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E7A5-6272-4B12-9075-A5373E1D65F2}" type="datetimeFigureOut">
              <a:rPr lang="nl-NL" smtClean="0"/>
              <a:t>21-10-2024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145F67E-C244-52AE-139B-31575D215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9E6F827-96C2-4AFC-BA2A-A0B9FAED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30C1-645B-4B98-B43B-18D49BCAEF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58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F9F5925-59A4-41E9-FC1B-65B13E733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7B3E1F-7E69-186E-4180-8C777B5AE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A32BB3-5583-71DF-7558-59443DEDB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9DE7A5-6272-4B12-9075-A5373E1D65F2}" type="datetimeFigureOut">
              <a:rPr lang="nl-NL" smtClean="0"/>
              <a:t>21-10-2024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A55A7C-78AC-F055-7D51-6DD011303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096B7E-0755-E5AF-6DC1-F9CCD810C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3B30C1-645B-4B98-B43B-18D49BCAEF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991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FE088F-E089-BD91-0CA1-CC77AA77FD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Informatie avond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5D422E-5751-3092-8243-F68D81663C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Toekomst Stadstuin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9644BA4-8BC7-D891-0FB1-FD8DBCCFD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62" y="463227"/>
            <a:ext cx="1896020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86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4A443-F082-4DAE-A64A-4C0098BC8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46D7C2B-B50B-BC84-228A-62EB73E94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66" y="371787"/>
            <a:ext cx="1896020" cy="157900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96DB84A-2248-FDEF-D365-643682745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Consequenties</a:t>
            </a:r>
            <a:br>
              <a:rPr lang="nl-NL"/>
            </a:br>
            <a:r>
              <a:rPr lang="nl-NL"/>
              <a:t>scenario 2 en 3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354B542-27FA-7CAC-53C2-CF08705BB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Zonder financiële inspanning        faillissement van de Stadstuin</a:t>
            </a:r>
          </a:p>
          <a:p>
            <a:r>
              <a:rPr lang="nl-NL" dirty="0"/>
              <a:t>Mogelijke herziening van de gemeentelijke bijdrage</a:t>
            </a:r>
          </a:p>
          <a:p>
            <a:r>
              <a:rPr lang="nl-NL" dirty="0"/>
              <a:t>Er zijn nieuwe bestuursleden nodig voor zowel Stichting als </a:t>
            </a:r>
            <a:r>
              <a:rPr lang="nl-NL" dirty="0" err="1"/>
              <a:t>VvD</a:t>
            </a:r>
            <a:endParaRPr lang="nl-NL" dirty="0"/>
          </a:p>
          <a:p>
            <a:r>
              <a:rPr lang="nl-NL" dirty="0"/>
              <a:t>De verkoopbaarheid van uw woning komt onder druk</a:t>
            </a:r>
          </a:p>
          <a:p>
            <a:endParaRPr lang="nl-NL" dirty="0"/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id="{F4643FA4-7789-0A55-B84E-25B02A7F785D}"/>
              </a:ext>
            </a:extLst>
          </p:cNvPr>
          <p:cNvSpPr/>
          <p:nvPr/>
        </p:nvSpPr>
        <p:spPr>
          <a:xfrm>
            <a:off x="5608320" y="2995749"/>
            <a:ext cx="487680" cy="1828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559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buitenshuis, plant, gras, wolk&#10;&#10;Automatisch gegenereerde beschrijving">
            <a:extLst>
              <a:ext uri="{FF2B5EF4-FFF2-40B4-BE49-F238E27FC236}">
                <a16:creationId xmlns:a16="http://schemas.microsoft.com/office/drawing/2014/main" id="{3DB7B2C6-7CAB-DCB7-8B9F-50F71240A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50" y="1825624"/>
            <a:ext cx="4907213" cy="4907213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7F2FBDD-49D1-794A-8DAE-E0672F986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Waar wil je wonen?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CB6722-E9DA-32FF-9823-C0D3E46A3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  <a:p>
            <a:pPr marL="457200" lvl="1" indent="0">
              <a:buNone/>
            </a:pPr>
            <a:endParaRPr lang="nl-NL"/>
          </a:p>
        </p:txBody>
      </p:sp>
      <p:pic>
        <p:nvPicPr>
          <p:cNvPr id="9" name="Afbeelding 8" descr="Afbeelding met buitenshuis, wolk, hemel, boom&#10;&#10;Automatisch gegenereerde beschrijving">
            <a:extLst>
              <a:ext uri="{FF2B5EF4-FFF2-40B4-BE49-F238E27FC236}">
                <a16:creationId xmlns:a16="http://schemas.microsoft.com/office/drawing/2014/main" id="{A458DDD1-0952-C511-E81D-ACBA605EC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88" y="1825625"/>
            <a:ext cx="4907212" cy="490721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7334E2C-1579-72BF-3314-AA997441A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66" y="371787"/>
            <a:ext cx="1896020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98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25DAC-B264-DFFF-338B-B34A5AEB9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98704F5-9EA2-E199-F0FF-9DD241312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66" y="371787"/>
            <a:ext cx="1896020" cy="157900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A010342-415B-E42E-6B91-362B1B571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Vragen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50871CA-917B-DBE9-5824-AD8E1D3F5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89178" y="1825624"/>
            <a:ext cx="16666782" cy="6585026"/>
          </a:xfrm>
        </p:spPr>
        <p:txBody>
          <a:bodyPr/>
          <a:lstStyle/>
          <a:p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pic>
        <p:nvPicPr>
          <p:cNvPr id="2050" name="Picture 2" descr="Leuke vragen en antwoorden - Internationale Vereniging voor Neerlandistiek">
            <a:extLst>
              <a:ext uri="{FF2B5EF4-FFF2-40B4-BE49-F238E27FC236}">
                <a16:creationId xmlns:a16="http://schemas.microsoft.com/office/drawing/2014/main" id="{889FA383-9DF6-0D63-0B6E-7AD633B9D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064" y="2143124"/>
            <a:ext cx="5739384" cy="430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15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4F4C4-FD86-3ACF-B2CF-C067406D2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7E56C5-2AAB-AE30-81AC-B739114392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22362"/>
            <a:ext cx="12192000" cy="5735637"/>
          </a:xfrm>
        </p:spPr>
        <p:txBody>
          <a:bodyPr>
            <a:normAutofit/>
          </a:bodyPr>
          <a:lstStyle/>
          <a:p>
            <a:pPr algn="ctr"/>
            <a:r>
              <a:rPr lang="nl-NL" sz="4800" dirty="0"/>
              <a:t>Uitnodigingen op basis van het kadaster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91D95C5-42D6-B609-C865-185A0F418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62" y="463227"/>
            <a:ext cx="1896020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DB976-E9A4-BD02-745D-C2452A50E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D2F4A3D-9844-8B2C-768D-10CE73334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66" y="371787"/>
            <a:ext cx="1896020" cy="157900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518F36B-056C-C0E8-6591-E39DF94D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Wat viel af…	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E4C5F4-70AA-738E-B35E-9BF58FBE6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Kwaliteit versoberen</a:t>
            </a:r>
          </a:p>
          <a:p>
            <a:r>
              <a:rPr lang="nl-NL" dirty="0"/>
              <a:t>Parkmanager schrappen</a:t>
            </a:r>
          </a:p>
          <a:p>
            <a:r>
              <a:rPr lang="nl-NL" dirty="0"/>
              <a:t>Bijdrage gemeente verhogen</a:t>
            </a:r>
          </a:p>
          <a:p>
            <a:r>
              <a:rPr lang="nl-NL" dirty="0"/>
              <a:t>Gemeente het beheer laten doen</a:t>
            </a:r>
          </a:p>
          <a:p>
            <a:r>
              <a:rPr lang="nl-NL" dirty="0"/>
              <a:t>Grond verdelen onder de eigenaren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600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A69D2-CAF2-105A-2EF2-70AC34FFD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92326D6-F09D-28EF-6001-3140EE60C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66" y="371787"/>
            <a:ext cx="1896020" cy="157900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84BCE71-87B4-81C7-B2F3-1879B789C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	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B1BD66-1ADB-1CE0-D392-F598966EF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sz="3600" dirty="0"/>
              <a:t>Alle hierna genoemde bedragen zijn onder voorbehouden, zoals…</a:t>
            </a:r>
          </a:p>
          <a:p>
            <a:endParaRPr lang="nl-NL" dirty="0"/>
          </a:p>
          <a:p>
            <a:pPr lvl="1"/>
            <a:r>
              <a:rPr lang="nl-NL" dirty="0"/>
              <a:t>Inflatie</a:t>
            </a:r>
          </a:p>
          <a:p>
            <a:pPr lvl="1"/>
            <a:r>
              <a:rPr lang="nl-NL" dirty="0"/>
              <a:t>Rente stand</a:t>
            </a:r>
          </a:p>
          <a:p>
            <a:pPr lvl="1"/>
            <a:r>
              <a:rPr lang="nl-NL" dirty="0"/>
              <a:t>Kosten incasso</a:t>
            </a:r>
          </a:p>
          <a:p>
            <a:pPr lvl="1"/>
            <a:r>
              <a:rPr lang="nl-NL" dirty="0"/>
              <a:t>Aanbesteding na 2026</a:t>
            </a:r>
          </a:p>
        </p:txBody>
      </p:sp>
    </p:spTree>
    <p:extLst>
      <p:ext uri="{BB962C8B-B14F-4D97-AF65-F5344CB8AC3E}">
        <p14:creationId xmlns:p14="http://schemas.microsoft.com/office/powerpoint/2010/main" val="232528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B4A1B-D9FE-447C-78EA-28A2C5658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ACB6C4C-DF5D-5501-EE91-F828FE615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9987"/>
            <a:ext cx="12192000" cy="589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6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7E0EE-6D8D-BCFA-2035-9089FD59B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1ABD369-47B1-FF0F-DF1A-12C4DE54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542" y="-17520"/>
            <a:ext cx="12304542" cy="689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26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6AF91-0141-6AE1-B0F5-D613D63E4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5949113-F46E-E668-509E-9F8DC7760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66" y="371787"/>
            <a:ext cx="1896020" cy="157900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8EE2997-8F78-2FF5-DA13-79074732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Scenario’s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8BFBF7D-897C-DB64-23F3-3706D4DF7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301" y="1950788"/>
            <a:ext cx="3382946" cy="4638675"/>
          </a:xfrm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NL" sz="2400" dirty="0"/>
              <a:t>Overdacht gemeente</a:t>
            </a:r>
          </a:p>
          <a:p>
            <a:endParaRPr lang="nl-NL" sz="2400" dirty="0"/>
          </a:p>
          <a:p>
            <a:r>
              <a:rPr lang="nl-NL" sz="2400" dirty="0"/>
              <a:t>2025 	€ 0,00 </a:t>
            </a:r>
          </a:p>
          <a:p>
            <a:r>
              <a:rPr lang="nl-NL" sz="2400" dirty="0"/>
              <a:t>2036 	€ 0,00 </a:t>
            </a:r>
          </a:p>
          <a:p>
            <a:r>
              <a:rPr lang="nl-NL" sz="2400" dirty="0"/>
              <a:t>2038 	€ 0,00</a:t>
            </a:r>
          </a:p>
          <a:p>
            <a:r>
              <a:rPr lang="nl-NL" sz="2400" dirty="0"/>
              <a:t>2045 	€ 0,00</a:t>
            </a:r>
          </a:p>
          <a:p>
            <a:r>
              <a:rPr lang="nl-NL" sz="2400" dirty="0"/>
              <a:t>2053 	€ 0,00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F2CE297-DB4D-652B-48BC-14E0F2309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69859" y="1956921"/>
            <a:ext cx="3565288" cy="4611438"/>
          </a:xfrm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NL" sz="2400" dirty="0"/>
              <a:t>Bijdrage vanaf 2025 per jaar</a:t>
            </a:r>
          </a:p>
          <a:p>
            <a:endParaRPr lang="nl-NL" sz="2400" dirty="0"/>
          </a:p>
          <a:p>
            <a:r>
              <a:rPr lang="nl-NL" sz="2400" dirty="0"/>
              <a:t>2025 	€ 125,00 </a:t>
            </a:r>
          </a:p>
          <a:p>
            <a:r>
              <a:rPr lang="nl-NL" sz="2400" dirty="0"/>
              <a:t>2036 	€ 149,00 </a:t>
            </a:r>
          </a:p>
          <a:p>
            <a:r>
              <a:rPr lang="nl-NL" sz="2400" dirty="0"/>
              <a:t>2038  	€ 165,00</a:t>
            </a:r>
          </a:p>
          <a:p>
            <a:r>
              <a:rPr lang="nl-NL" sz="2400" dirty="0"/>
              <a:t>2045* 	€ 442,00</a:t>
            </a:r>
          </a:p>
          <a:p>
            <a:r>
              <a:rPr lang="nl-NL" sz="2400" dirty="0"/>
              <a:t>2053 	€ 942,00</a:t>
            </a:r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* </a:t>
            </a:r>
            <a:r>
              <a:rPr lang="nl-NL" sz="1800" dirty="0"/>
              <a:t>Reserves leeg in 2041</a:t>
            </a:r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9F9FDABC-C2AF-1435-923A-DEA9E3CFCD8D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21606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  <a:p>
            <a:endParaRPr lang="nl-NL"/>
          </a:p>
        </p:txBody>
      </p:sp>
      <p:sp>
        <p:nvSpPr>
          <p:cNvPr id="7" name="Tijdelijke aanduiding voor inhoud 3">
            <a:extLst>
              <a:ext uri="{FF2B5EF4-FFF2-40B4-BE49-F238E27FC236}">
                <a16:creationId xmlns:a16="http://schemas.microsoft.com/office/drawing/2014/main" id="{7F4C01CB-0192-6B9E-64BB-770AB24699DD}"/>
              </a:ext>
            </a:extLst>
          </p:cNvPr>
          <p:cNvSpPr txBox="1">
            <a:spLocks/>
          </p:cNvSpPr>
          <p:nvPr/>
        </p:nvSpPr>
        <p:spPr>
          <a:xfrm>
            <a:off x="3778695" y="1959641"/>
            <a:ext cx="3357716" cy="461143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400" dirty="0"/>
              <a:t>Bijdrage per jaar zodra reserves op zijn</a:t>
            </a:r>
          </a:p>
          <a:p>
            <a:endParaRPr lang="nl-NL" sz="2400" dirty="0"/>
          </a:p>
          <a:p>
            <a:r>
              <a:rPr lang="nl-NL" sz="2400" dirty="0"/>
              <a:t>2025 	€ 0,00 </a:t>
            </a:r>
          </a:p>
          <a:p>
            <a:r>
              <a:rPr lang="nl-NL" sz="2400" dirty="0"/>
              <a:t>2036 	€ 136,00 </a:t>
            </a:r>
          </a:p>
          <a:p>
            <a:r>
              <a:rPr lang="nl-NL" sz="2400" dirty="0"/>
              <a:t>2038* 	€ 972,00</a:t>
            </a:r>
          </a:p>
          <a:p>
            <a:r>
              <a:rPr lang="nl-NL" sz="2400" dirty="0"/>
              <a:t>2045 	€ 442,00</a:t>
            </a:r>
          </a:p>
          <a:p>
            <a:r>
              <a:rPr lang="nl-NL" sz="2400" dirty="0"/>
              <a:t>2053 	€ 942,00</a:t>
            </a:r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* </a:t>
            </a:r>
            <a:r>
              <a:rPr lang="nl-NL" sz="1900" dirty="0"/>
              <a:t>Vervangingsinvesteringen</a:t>
            </a:r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11890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FC547-7928-887B-05D2-D52D81A4E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308FE27-57AA-CFCC-3727-A430702B3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66" y="371787"/>
            <a:ext cx="1896020" cy="157900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0F9431E-2A26-1A26-3EE9-BB34EFBAF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Variabelen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6336B64-BCFD-72A7-3105-3F971A927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dirty="0"/>
          </a:p>
          <a:p>
            <a:r>
              <a:rPr lang="nl-NL" dirty="0"/>
              <a:t>Bijdrage gemeente onder druk</a:t>
            </a:r>
          </a:p>
          <a:p>
            <a:r>
              <a:rPr lang="nl-NL" dirty="0"/>
              <a:t>Investeringen naar voren moeten halen</a:t>
            </a:r>
          </a:p>
          <a:p>
            <a:r>
              <a:rPr lang="nl-NL" dirty="0"/>
              <a:t>Inflatie/ kostprijs</a:t>
            </a:r>
          </a:p>
          <a:p>
            <a:r>
              <a:rPr lang="nl-NL" dirty="0"/>
              <a:t>Bestuursleden</a:t>
            </a:r>
          </a:p>
          <a:p>
            <a:r>
              <a:rPr lang="nl-NL" dirty="0"/>
              <a:t>Weersinvloeden</a:t>
            </a:r>
          </a:p>
          <a:p>
            <a:r>
              <a:rPr lang="nl-NL" dirty="0"/>
              <a:t>Incasso systeem</a:t>
            </a:r>
          </a:p>
          <a:p>
            <a:r>
              <a:rPr lang="nl-NL" dirty="0"/>
              <a:t>Juridische procedures</a:t>
            </a:r>
          </a:p>
          <a:p>
            <a:r>
              <a:rPr lang="nl-NL" dirty="0"/>
              <a:t>Aanbesteding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1649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DFBBC-07A8-58F1-EF5B-D45FE73AE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092EC1B-3993-1257-D74C-B65AA201E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888" y="1429700"/>
            <a:ext cx="9239004" cy="531047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4B9D5DC-AFE5-77C5-26DC-29FE3BF89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66" y="371787"/>
            <a:ext cx="1896020" cy="157900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BFD9F3E-8C83-C8F9-DCB4-ABFD92399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Duurzaam versus financieel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D866DBA-5839-FBE0-AACA-107339D92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  <a:p>
            <a:pPr marL="0" indent="0">
              <a:buNone/>
            </a:pP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0104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Breedbeeld</PresentationFormat>
  <Paragraphs>73</Paragraphs>
  <Slides>12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Kantoorthema</vt:lpstr>
      <vt:lpstr>Informatie avond</vt:lpstr>
      <vt:lpstr>Uitnodigingen op basis van het kadaster</vt:lpstr>
      <vt:lpstr>Wat viel af… </vt:lpstr>
      <vt:lpstr> </vt:lpstr>
      <vt:lpstr>PowerPoint-presentatie</vt:lpstr>
      <vt:lpstr>PowerPoint-presentatie</vt:lpstr>
      <vt:lpstr>Scenario’s </vt:lpstr>
      <vt:lpstr>Variabelen</vt:lpstr>
      <vt:lpstr>Duurzaam versus financieel</vt:lpstr>
      <vt:lpstr>Consequenties scenario 2 en 3</vt:lpstr>
      <vt:lpstr>Waar wil je wonen?</vt:lpstr>
      <vt:lpstr>Vragen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Informatie avond</dc:title>
  <dc:creator>Bart</dc:creator>
  <cp:lastModifiedBy>Bart van Urk</cp:lastModifiedBy>
  <cp:revision>2</cp:revision>
  <dcterms:created xsi:type="dcterms:W3CDTF">2024-03-27T11:13:18Z</dcterms:created>
  <dcterms:modified xsi:type="dcterms:W3CDTF">2024-10-21T14:30:29Z</dcterms:modified>
</cp:coreProperties>
</file>