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371" r:id="rId3"/>
    <p:sldId id="341" r:id="rId4"/>
    <p:sldId id="344" r:id="rId5"/>
    <p:sldId id="369" r:id="rId6"/>
    <p:sldId id="347" r:id="rId7"/>
    <p:sldId id="348" r:id="rId8"/>
    <p:sldId id="354" r:id="rId9"/>
    <p:sldId id="351" r:id="rId10"/>
    <p:sldId id="364"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272" r:id="rId25"/>
    <p:sldId id="370" r:id="rId26"/>
    <p:sldId id="271" r:id="rId27"/>
  </p:sldIdLst>
  <p:sldSz cx="12192000" cy="6858000"/>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719303E-3C41-45BC-865B-7D27A39413E5}">
          <p14:sldIdLst>
            <p14:sldId id="278"/>
            <p14:sldId id="371"/>
            <p14:sldId id="341"/>
            <p14:sldId id="344"/>
            <p14:sldId id="369"/>
            <p14:sldId id="347"/>
            <p14:sldId id="348"/>
            <p14:sldId id="354"/>
            <p14:sldId id="351"/>
            <p14:sldId id="364"/>
            <p14:sldId id="372"/>
            <p14:sldId id="373"/>
            <p14:sldId id="374"/>
            <p14:sldId id="375"/>
            <p14:sldId id="376"/>
            <p14:sldId id="377"/>
            <p14:sldId id="378"/>
            <p14:sldId id="379"/>
            <p14:sldId id="380"/>
            <p14:sldId id="381"/>
            <p14:sldId id="382"/>
            <p14:sldId id="383"/>
            <p14:sldId id="384"/>
            <p14:sldId id="272"/>
            <p14:sldId id="370"/>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 Kemper" initials="BK" lastIdx="1" clrIdx="0">
    <p:extLst>
      <p:ext uri="{19B8F6BF-5375-455C-9EA6-DF929625EA0E}">
        <p15:presenceInfo xmlns:p15="http://schemas.microsoft.com/office/powerpoint/2012/main" userId="3b5bbec01500c6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1F176CF-49B6-4E34-B421-E3CC7ADB5608}" type="datetimeFigureOut">
              <a:rPr lang="nl-NL" smtClean="0"/>
              <a:t>14-5-2024</a:t>
            </a:fld>
            <a:endParaRPr lang="nl-NL"/>
          </a:p>
        </p:txBody>
      </p:sp>
      <p:sp>
        <p:nvSpPr>
          <p:cNvPr id="4" name="Tijdelijke aanduiding voor dia-afbeelding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450E396-5D0C-482A-B9B8-665664BE6897}" type="slidenum">
              <a:rPr lang="nl-NL" smtClean="0"/>
              <a:t>‹nr.›</a:t>
            </a:fld>
            <a:endParaRPr lang="nl-NL"/>
          </a:p>
        </p:txBody>
      </p:sp>
    </p:spTree>
    <p:extLst>
      <p:ext uri="{BB962C8B-B14F-4D97-AF65-F5344CB8AC3E}">
        <p14:creationId xmlns:p14="http://schemas.microsoft.com/office/powerpoint/2010/main" val="77582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a:t>
            </a:fld>
            <a:endParaRPr lang="nl-NL"/>
          </a:p>
        </p:txBody>
      </p:sp>
    </p:spTree>
    <p:extLst>
      <p:ext uri="{BB962C8B-B14F-4D97-AF65-F5344CB8AC3E}">
        <p14:creationId xmlns:p14="http://schemas.microsoft.com/office/powerpoint/2010/main" val="361807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10</a:t>
            </a:fld>
            <a:endParaRPr lang="nl-NL"/>
          </a:p>
        </p:txBody>
      </p:sp>
    </p:spTree>
    <p:extLst>
      <p:ext uri="{BB962C8B-B14F-4D97-AF65-F5344CB8AC3E}">
        <p14:creationId xmlns:p14="http://schemas.microsoft.com/office/powerpoint/2010/main" val="408997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102EAC-D361-4D08-A15C-8BC9B51B2E30}" type="slidenum">
              <a:rPr lang="nl-NL" smtClean="0"/>
              <a:t>18</a:t>
            </a:fld>
            <a:endParaRPr lang="nl-NL"/>
          </a:p>
        </p:txBody>
      </p:sp>
    </p:spTree>
    <p:extLst>
      <p:ext uri="{BB962C8B-B14F-4D97-AF65-F5344CB8AC3E}">
        <p14:creationId xmlns:p14="http://schemas.microsoft.com/office/powerpoint/2010/main" val="85211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102EAC-D361-4D08-A15C-8BC9B51B2E30}" type="slidenum">
              <a:rPr lang="nl-NL" smtClean="0"/>
              <a:t>23</a:t>
            </a:fld>
            <a:endParaRPr lang="nl-NL"/>
          </a:p>
        </p:txBody>
      </p:sp>
    </p:spTree>
    <p:extLst>
      <p:ext uri="{BB962C8B-B14F-4D97-AF65-F5344CB8AC3E}">
        <p14:creationId xmlns:p14="http://schemas.microsoft.com/office/powerpoint/2010/main" val="239256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25</a:t>
            </a:fld>
            <a:endParaRPr lang="nl-NL"/>
          </a:p>
        </p:txBody>
      </p:sp>
    </p:spTree>
    <p:extLst>
      <p:ext uri="{BB962C8B-B14F-4D97-AF65-F5344CB8AC3E}">
        <p14:creationId xmlns:p14="http://schemas.microsoft.com/office/powerpoint/2010/main" val="230157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26</a:t>
            </a:fld>
            <a:endParaRPr lang="nl-NL"/>
          </a:p>
        </p:txBody>
      </p:sp>
    </p:spTree>
    <p:extLst>
      <p:ext uri="{BB962C8B-B14F-4D97-AF65-F5344CB8AC3E}">
        <p14:creationId xmlns:p14="http://schemas.microsoft.com/office/powerpoint/2010/main" val="16943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2</a:t>
            </a:fld>
            <a:endParaRPr lang="nl-NL"/>
          </a:p>
        </p:txBody>
      </p:sp>
    </p:spTree>
    <p:extLst>
      <p:ext uri="{BB962C8B-B14F-4D97-AF65-F5344CB8AC3E}">
        <p14:creationId xmlns:p14="http://schemas.microsoft.com/office/powerpoint/2010/main" val="82159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3</a:t>
            </a:fld>
            <a:endParaRPr lang="nl-NL"/>
          </a:p>
        </p:txBody>
      </p:sp>
    </p:spTree>
    <p:extLst>
      <p:ext uri="{BB962C8B-B14F-4D97-AF65-F5344CB8AC3E}">
        <p14:creationId xmlns:p14="http://schemas.microsoft.com/office/powerpoint/2010/main" val="24999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4</a:t>
            </a:fld>
            <a:endParaRPr lang="nl-NL"/>
          </a:p>
        </p:txBody>
      </p:sp>
    </p:spTree>
    <p:extLst>
      <p:ext uri="{BB962C8B-B14F-4D97-AF65-F5344CB8AC3E}">
        <p14:creationId xmlns:p14="http://schemas.microsoft.com/office/powerpoint/2010/main" val="336718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5</a:t>
            </a:fld>
            <a:endParaRPr lang="nl-NL"/>
          </a:p>
        </p:txBody>
      </p:sp>
    </p:spTree>
    <p:extLst>
      <p:ext uri="{BB962C8B-B14F-4D97-AF65-F5344CB8AC3E}">
        <p14:creationId xmlns:p14="http://schemas.microsoft.com/office/powerpoint/2010/main" val="233908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6</a:t>
            </a:fld>
            <a:endParaRPr lang="nl-NL"/>
          </a:p>
        </p:txBody>
      </p:sp>
    </p:spTree>
    <p:extLst>
      <p:ext uri="{BB962C8B-B14F-4D97-AF65-F5344CB8AC3E}">
        <p14:creationId xmlns:p14="http://schemas.microsoft.com/office/powerpoint/2010/main" val="77773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7</a:t>
            </a:fld>
            <a:endParaRPr lang="nl-NL"/>
          </a:p>
        </p:txBody>
      </p:sp>
    </p:spTree>
    <p:extLst>
      <p:ext uri="{BB962C8B-B14F-4D97-AF65-F5344CB8AC3E}">
        <p14:creationId xmlns:p14="http://schemas.microsoft.com/office/powerpoint/2010/main" val="227293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8</a:t>
            </a:fld>
            <a:endParaRPr lang="nl-NL"/>
          </a:p>
        </p:txBody>
      </p:sp>
    </p:spTree>
    <p:extLst>
      <p:ext uri="{BB962C8B-B14F-4D97-AF65-F5344CB8AC3E}">
        <p14:creationId xmlns:p14="http://schemas.microsoft.com/office/powerpoint/2010/main" val="241804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9</a:t>
            </a:fld>
            <a:endParaRPr lang="nl-NL"/>
          </a:p>
        </p:txBody>
      </p:sp>
    </p:spTree>
    <p:extLst>
      <p:ext uri="{BB962C8B-B14F-4D97-AF65-F5344CB8AC3E}">
        <p14:creationId xmlns:p14="http://schemas.microsoft.com/office/powerpoint/2010/main" val="364509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5CA6-52DA-4732-AD3B-D939CC72A3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CFFB7D-3EF7-4D4E-9F66-C41E0C322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FC7AC4C-8438-40BF-9ED3-09A22D8F133F}"/>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55FE2EEE-035C-4663-B35D-AB4A7E6FB3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21B1F8-FACC-4F82-BD76-D7D232395AA8}"/>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249027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1C140-8ADD-4900-903D-9936AB79C18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BE8B54-6CF2-411C-A180-538D01F1DE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BCA527-2B1E-4A8E-86E1-92861ECAA1EA}"/>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DECE2189-FB7E-4CBA-B69C-377AE2427A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6FB8DC-6467-4F4B-A1F3-D15F152612A6}"/>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01732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19232E-818B-43E3-9EE7-F529B4D7899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FFA277-A0E6-4A12-8D73-A9D9CD0AE4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A601CC-9407-4A40-85D2-AC3FDC14FF8D}"/>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180014D6-023B-48DD-9109-7DFFDB6CBA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315822-5EA2-44DD-A21A-60A02D999D63}"/>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2678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DD740-67C0-4191-B652-BF07281650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07724A-CC71-4349-8158-CDE69EB89A2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C0C2EC-9C63-402D-907B-FA47B7198B05}"/>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5E58C7D0-A353-47EB-A776-6767AD615B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17EBD6-DA6A-41EC-9C51-3BB04CAD1DF3}"/>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2276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3DCFC-9AA4-4B34-A53B-C68DDE2DA7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3A25F3-FB5A-4782-833E-037AE9C27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D64C012-29E6-4D5F-B5BD-D8236D533559}"/>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4423F676-4CE4-4603-A2A1-434E6D7A1F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BCFD38-F22C-4538-AFF7-300E227F501C}"/>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73859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C7D3B-331B-44BF-9E76-EFC93DC886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63FB07-6256-414C-85D9-B25A0E473BA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383B40B-2E7A-42FC-AC22-0E95B0F81E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B996A2-CE21-4551-81A2-FC5662E28F92}"/>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6" name="Tijdelijke aanduiding voor voettekst 5">
            <a:extLst>
              <a:ext uri="{FF2B5EF4-FFF2-40B4-BE49-F238E27FC236}">
                <a16:creationId xmlns:a16="http://schemas.microsoft.com/office/drawing/2014/main" id="{4C3F228C-0AE7-4376-9930-81A69C5212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9C9894-6C50-4952-99A3-B451B0FC4E79}"/>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56711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3D737-485F-4EE3-8A1C-D3CB3869ACA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3AFC614-CF8D-4C71-B37C-F5B238C46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CAFB79-257D-4064-BE4B-E13F0BA17C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D9A1F12-6A60-4E19-A7D7-886FE2F19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9084E98-B2FD-4BF0-848E-EE95614E3D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BD8FD4-E3CF-45DD-8DCC-2FF404FDC235}"/>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8" name="Tijdelijke aanduiding voor voettekst 7">
            <a:extLst>
              <a:ext uri="{FF2B5EF4-FFF2-40B4-BE49-F238E27FC236}">
                <a16:creationId xmlns:a16="http://schemas.microsoft.com/office/drawing/2014/main" id="{FAF4341A-B582-425A-8672-E33D7490F6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DC8D919-EFC0-4D00-9E47-83E0650FB2E6}"/>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86727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4248E-26F2-4E34-BA4A-D0C9BEBFA27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08E2D78-F9F3-4EFA-A5EC-A5C6C454F2BF}"/>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4" name="Tijdelijke aanduiding voor voettekst 3">
            <a:extLst>
              <a:ext uri="{FF2B5EF4-FFF2-40B4-BE49-F238E27FC236}">
                <a16:creationId xmlns:a16="http://schemas.microsoft.com/office/drawing/2014/main" id="{7B2011BB-72EE-43A8-9434-9CDBC1DD50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A76AC7-2EEF-4F50-83B1-7B09E8E67D6A}"/>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414896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95BA56-9DD8-41F3-B1F6-99B416F3C95C}"/>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3" name="Tijdelijke aanduiding voor voettekst 2">
            <a:extLst>
              <a:ext uri="{FF2B5EF4-FFF2-40B4-BE49-F238E27FC236}">
                <a16:creationId xmlns:a16="http://schemas.microsoft.com/office/drawing/2014/main" id="{147EC0DD-0844-40AF-AE45-DD04B432F91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42DC570-039D-41CB-A1BB-1F59D1695164}"/>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4576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99369-9608-4681-857D-78F5F3F0EE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467CBC-8994-4E55-B2D9-EB26258CA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6726A0-5752-4DEF-9061-252B56B92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90943C-B186-4E14-8EC3-2940A928B67D}"/>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6" name="Tijdelijke aanduiding voor voettekst 5">
            <a:extLst>
              <a:ext uri="{FF2B5EF4-FFF2-40B4-BE49-F238E27FC236}">
                <a16:creationId xmlns:a16="http://schemas.microsoft.com/office/drawing/2014/main" id="{BD64FD19-A651-43C8-8860-4D3D27D5E9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0D0038-664A-4BE0-86A8-36DFD8DE4ABA}"/>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25607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DEBBB-4CFC-4272-BB3A-62536CDFEC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75229A3-B814-49BF-B423-1C87E1B80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5C377F2C-C87A-40D6-987A-6B9BB459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E154C8-D2CE-4F5B-92D8-291C36F6ACE0}"/>
              </a:ext>
            </a:extLst>
          </p:cNvPr>
          <p:cNvSpPr>
            <a:spLocks noGrp="1"/>
          </p:cNvSpPr>
          <p:nvPr>
            <p:ph type="dt" sz="half" idx="10"/>
          </p:nvPr>
        </p:nvSpPr>
        <p:spPr/>
        <p:txBody>
          <a:bodyPr/>
          <a:lstStyle/>
          <a:p>
            <a:fld id="{3FF6B70E-C972-4DD6-B8EB-F8E49690F4F5}" type="datetimeFigureOut">
              <a:rPr lang="nl-NL" smtClean="0"/>
              <a:t>14-5-2024</a:t>
            </a:fld>
            <a:endParaRPr lang="nl-NL"/>
          </a:p>
        </p:txBody>
      </p:sp>
      <p:sp>
        <p:nvSpPr>
          <p:cNvPr id="6" name="Tijdelijke aanduiding voor voettekst 5">
            <a:extLst>
              <a:ext uri="{FF2B5EF4-FFF2-40B4-BE49-F238E27FC236}">
                <a16:creationId xmlns:a16="http://schemas.microsoft.com/office/drawing/2014/main" id="{84998820-8872-4794-983E-C4F7F5C333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37660E-2B08-45D5-9DCB-2144C30268DE}"/>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87809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4F9AA28-3D8D-4C98-8ED3-FA42B61B6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1C45A2-06C1-4CA3-9935-3BF29DE7A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D7E8A8-0183-454A-A391-6502F59D7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6B70E-C972-4DD6-B8EB-F8E49690F4F5}" type="datetimeFigureOut">
              <a:rPr lang="nl-NL" smtClean="0"/>
              <a:t>14-5-2024</a:t>
            </a:fld>
            <a:endParaRPr lang="nl-NL"/>
          </a:p>
        </p:txBody>
      </p:sp>
      <p:sp>
        <p:nvSpPr>
          <p:cNvPr id="5" name="Tijdelijke aanduiding voor voettekst 4">
            <a:extLst>
              <a:ext uri="{FF2B5EF4-FFF2-40B4-BE49-F238E27FC236}">
                <a16:creationId xmlns:a16="http://schemas.microsoft.com/office/drawing/2014/main" id="{35123669-432E-441A-89EB-713BE20C5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CE3652-FAF0-425C-AB4F-F3D6EF5C3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E7CB1-6F01-400C-BC22-BDB58C4FAFBB}" type="slidenum">
              <a:rPr lang="nl-NL" smtClean="0"/>
              <a:t>‹nr.›</a:t>
            </a:fld>
            <a:endParaRPr lang="nl-NL"/>
          </a:p>
        </p:txBody>
      </p:sp>
    </p:spTree>
    <p:extLst>
      <p:ext uri="{BB962C8B-B14F-4D97-AF65-F5344CB8AC3E}">
        <p14:creationId xmlns:p14="http://schemas.microsoft.com/office/powerpoint/2010/main" val="835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reenshot 2013-11-23 16.2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517232"/>
          </a:xfrm>
          <a:prstGeom prst="rect">
            <a:avLst/>
          </a:prstGeom>
        </p:spPr>
      </p:pic>
      <p:sp>
        <p:nvSpPr>
          <p:cNvPr id="7" name="Titel 3"/>
          <p:cNvSpPr txBox="1">
            <a:spLocks/>
          </p:cNvSpPr>
          <p:nvPr/>
        </p:nvSpPr>
        <p:spPr>
          <a:xfrm>
            <a:off x="1524000" y="4869160"/>
            <a:ext cx="9144000" cy="198884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nl-NL" b="1" dirty="0"/>
              <a:t>Vergadering van Deelgenoten </a:t>
            </a:r>
            <a:br>
              <a:rPr lang="nl-NL" b="1" dirty="0"/>
            </a:br>
            <a:r>
              <a:rPr lang="nl-NL" sz="6000" b="1" dirty="0">
                <a:solidFill>
                  <a:srgbClr val="006600"/>
                </a:solidFill>
              </a:rPr>
              <a:t>Stadstuin</a:t>
            </a:r>
            <a:r>
              <a:rPr lang="nl-NL" sz="6000" b="1" dirty="0"/>
              <a:t> </a:t>
            </a:r>
          </a:p>
          <a:p>
            <a:pPr>
              <a:lnSpc>
                <a:spcPct val="110000"/>
              </a:lnSpc>
            </a:pPr>
            <a:r>
              <a:rPr lang="nl-NL" sz="3200" dirty="0"/>
              <a:t>22 mei 2024</a:t>
            </a:r>
          </a:p>
        </p:txBody>
      </p:sp>
    </p:spTree>
    <p:extLst>
      <p:ext uri="{BB962C8B-B14F-4D97-AF65-F5344CB8AC3E}">
        <p14:creationId xmlns:p14="http://schemas.microsoft.com/office/powerpoint/2010/main" val="246664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833545"/>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200" b="1" dirty="0"/>
          </a:p>
        </p:txBody>
      </p:sp>
      <p:pic>
        <p:nvPicPr>
          <p:cNvPr id="6" name="Graphic 5" descr="Hamer met effen opvulling">
            <a:extLst>
              <a:ext uri="{FF2B5EF4-FFF2-40B4-BE49-F238E27FC236}">
                <a16:creationId xmlns:a16="http://schemas.microsoft.com/office/drawing/2014/main" id="{CD88AE85-E953-4DE2-ABEB-96A89D4938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5415708"/>
            <a:ext cx="914400" cy="914400"/>
          </a:xfrm>
          <a:prstGeom prst="rect">
            <a:avLst/>
          </a:prstGeom>
        </p:spPr>
      </p:pic>
      <p:sp>
        <p:nvSpPr>
          <p:cNvPr id="7" name="Tekstvak 6">
            <a:extLst>
              <a:ext uri="{FF2B5EF4-FFF2-40B4-BE49-F238E27FC236}">
                <a16:creationId xmlns:a16="http://schemas.microsoft.com/office/drawing/2014/main" id="{D81A1DB0-8DC5-4102-8538-8C807E8653DB}"/>
              </a:ext>
            </a:extLst>
          </p:cNvPr>
          <p:cNvSpPr txBox="1"/>
          <p:nvPr/>
        </p:nvSpPr>
        <p:spPr>
          <a:xfrm>
            <a:off x="2478699" y="5161935"/>
            <a:ext cx="9296188" cy="1631216"/>
          </a:xfrm>
          <a:prstGeom prst="rect">
            <a:avLst/>
          </a:prstGeom>
          <a:noFill/>
        </p:spPr>
        <p:txBody>
          <a:bodyPr wrap="square" rtlCol="0">
            <a:spAutoFit/>
          </a:bodyPr>
          <a:lstStyle/>
          <a:p>
            <a:endParaRPr lang="nl-NL" sz="2000" b="1" dirty="0"/>
          </a:p>
          <a:p>
            <a:endParaRPr lang="nl-NL" sz="2000" b="1" dirty="0"/>
          </a:p>
          <a:p>
            <a:r>
              <a:rPr lang="nl-NL" sz="2000" b="1" dirty="0"/>
              <a:t>Gevraagd besluit 4a: </a:t>
            </a:r>
            <a:r>
              <a:rPr lang="nl-NL" sz="2000" dirty="0"/>
              <a:t>Het bestuur vraagt de vergadering van deelgenoten in te stemmen de begroting 2023 met terugwerkende kracht vanaf 1 januari 2024.</a:t>
            </a:r>
          </a:p>
          <a:p>
            <a:endParaRPr lang="nl-NL" sz="2000" dirty="0"/>
          </a:p>
        </p:txBody>
      </p:sp>
      <p:sp>
        <p:nvSpPr>
          <p:cNvPr id="8"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4. Besluiten omtrent begroting 2024</a:t>
            </a:r>
          </a:p>
        </p:txBody>
      </p:sp>
      <p:pic>
        <p:nvPicPr>
          <p:cNvPr id="4" name="Afbeelding 3">
            <a:extLst>
              <a:ext uri="{FF2B5EF4-FFF2-40B4-BE49-F238E27FC236}">
                <a16:creationId xmlns:a16="http://schemas.microsoft.com/office/drawing/2014/main" id="{3F23B3F7-34E9-561F-A951-1F72D29EA409}"/>
              </a:ext>
            </a:extLst>
          </p:cNvPr>
          <p:cNvPicPr>
            <a:picLocks noChangeAspect="1"/>
          </p:cNvPicPr>
          <p:nvPr/>
        </p:nvPicPr>
        <p:blipFill>
          <a:blip r:embed="rId6"/>
          <a:stretch>
            <a:fillRect/>
          </a:stretch>
        </p:blipFill>
        <p:spPr>
          <a:xfrm>
            <a:off x="2456942" y="1199839"/>
            <a:ext cx="7278116" cy="4458322"/>
          </a:xfrm>
          <a:prstGeom prst="rect">
            <a:avLst/>
          </a:prstGeom>
        </p:spPr>
      </p:pic>
    </p:spTree>
    <p:extLst>
      <p:ext uri="{BB962C8B-B14F-4D97-AF65-F5344CB8AC3E}">
        <p14:creationId xmlns:p14="http://schemas.microsoft.com/office/powerpoint/2010/main" val="310690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E088F-E089-BD91-0CA1-CC77AA77FD39}"/>
              </a:ext>
            </a:extLst>
          </p:cNvPr>
          <p:cNvSpPr>
            <a:spLocks noGrp="1"/>
          </p:cNvSpPr>
          <p:nvPr>
            <p:ph type="ctrTitle"/>
          </p:nvPr>
        </p:nvSpPr>
        <p:spPr>
          <a:xfrm>
            <a:off x="1524001" y="1910255"/>
            <a:ext cx="9144000" cy="2012522"/>
          </a:xfrm>
        </p:spPr>
        <p:txBody>
          <a:bodyPr>
            <a:normAutofit fontScale="90000"/>
          </a:bodyPr>
          <a:lstStyle/>
          <a:p>
            <a:br>
              <a:rPr lang="nl-NL" dirty="0"/>
            </a:br>
            <a:r>
              <a:rPr lang="nl-NL" dirty="0"/>
              <a:t>5.Financiële toekomst </a:t>
            </a:r>
            <a:br>
              <a:rPr lang="nl-NL" dirty="0"/>
            </a:br>
            <a:br>
              <a:rPr lang="nl-NL" dirty="0"/>
            </a:br>
            <a:r>
              <a:rPr lang="nl-NL" dirty="0"/>
              <a:t>Stadstuin</a:t>
            </a:r>
          </a:p>
        </p:txBody>
      </p:sp>
      <p:sp>
        <p:nvSpPr>
          <p:cNvPr id="5" name="Ondertitel 4">
            <a:extLst>
              <a:ext uri="{FF2B5EF4-FFF2-40B4-BE49-F238E27FC236}">
                <a16:creationId xmlns:a16="http://schemas.microsoft.com/office/drawing/2014/main" id="{BDD6B468-381E-1406-C73F-7AEA9F950C9B}"/>
              </a:ext>
            </a:extLst>
          </p:cNvPr>
          <p:cNvSpPr>
            <a:spLocks noGrp="1"/>
          </p:cNvSpPr>
          <p:nvPr>
            <p:ph type="subTitle" idx="1"/>
          </p:nvPr>
        </p:nvSpPr>
        <p:spPr>
          <a:xfrm>
            <a:off x="1524000" y="4379278"/>
            <a:ext cx="9144000" cy="1655762"/>
          </a:xfrm>
        </p:spPr>
        <p:txBody>
          <a:bodyPr/>
          <a:lstStyle/>
          <a:p>
            <a:endParaRPr lang="nl-NL" dirty="0"/>
          </a:p>
        </p:txBody>
      </p:sp>
      <p:pic>
        <p:nvPicPr>
          <p:cNvPr id="4" name="Afbeelding 3">
            <a:extLst>
              <a:ext uri="{FF2B5EF4-FFF2-40B4-BE49-F238E27FC236}">
                <a16:creationId xmlns:a16="http://schemas.microsoft.com/office/drawing/2014/main" id="{D9644BA4-8BC7-D891-0FB1-FD8DBCCFDA19}"/>
              </a:ext>
            </a:extLst>
          </p:cNvPr>
          <p:cNvPicPr>
            <a:picLocks noChangeAspect="1"/>
          </p:cNvPicPr>
          <p:nvPr/>
        </p:nvPicPr>
        <p:blipFill>
          <a:blip r:embed="rId2"/>
          <a:stretch>
            <a:fillRect/>
          </a:stretch>
        </p:blipFill>
        <p:spPr>
          <a:xfrm>
            <a:off x="397641" y="207195"/>
            <a:ext cx="1896020" cy="1579001"/>
          </a:xfrm>
          <a:prstGeom prst="rect">
            <a:avLst/>
          </a:prstGeom>
        </p:spPr>
      </p:pic>
    </p:spTree>
    <p:extLst>
      <p:ext uri="{BB962C8B-B14F-4D97-AF65-F5344CB8AC3E}">
        <p14:creationId xmlns:p14="http://schemas.microsoft.com/office/powerpoint/2010/main" val="1511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Aanleiding</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a:bodyPr>
          <a:lstStyle/>
          <a:p>
            <a:endParaRPr lang="nl-NL" dirty="0"/>
          </a:p>
          <a:p>
            <a:r>
              <a:rPr lang="nl-NL" dirty="0"/>
              <a:t>Wat houdt mandelig eigendom nu praktisch in.</a:t>
            </a:r>
          </a:p>
          <a:p>
            <a:pPr lvl="1"/>
            <a:endParaRPr lang="nl-NL" dirty="0"/>
          </a:p>
          <a:p>
            <a:pPr lvl="1"/>
            <a:r>
              <a:rPr lang="nl-NL" dirty="0"/>
              <a:t>Wij zijn zelf verantwoordelijk voor het groen en de aanbesteding voor het onderhoud daarvan.</a:t>
            </a:r>
          </a:p>
          <a:p>
            <a:pPr lvl="1"/>
            <a:r>
              <a:rPr lang="nl-NL" dirty="0"/>
              <a:t>Mandelig betekent ook samen ervoor zorgen. Maar de participatie van eigenaren is minder dan 2%.</a:t>
            </a:r>
          </a:p>
          <a:p>
            <a:endParaRPr lang="nl-NL" dirty="0"/>
          </a:p>
        </p:txBody>
      </p:sp>
    </p:spTree>
    <p:extLst>
      <p:ext uri="{BB962C8B-B14F-4D97-AF65-F5344CB8AC3E}">
        <p14:creationId xmlns:p14="http://schemas.microsoft.com/office/powerpoint/2010/main" val="144790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Het </a:t>
            </a:r>
            <a:r>
              <a:rPr lang="nl-NL" dirty="0" err="1"/>
              <a:t>mandelig</a:t>
            </a:r>
            <a:r>
              <a:rPr lang="nl-NL" dirty="0"/>
              <a:t> gebied</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lstStyle/>
          <a:p>
            <a:endParaRPr lang="nl-NL" dirty="0"/>
          </a:p>
          <a:p>
            <a:pPr marL="457200" lvl="1" indent="0">
              <a:buNone/>
            </a:pPr>
            <a:endParaRPr lang="nl-NL" dirty="0"/>
          </a:p>
        </p:txBody>
      </p:sp>
      <p:pic>
        <p:nvPicPr>
          <p:cNvPr id="6" name="Afbeelding 5">
            <a:extLst>
              <a:ext uri="{FF2B5EF4-FFF2-40B4-BE49-F238E27FC236}">
                <a16:creationId xmlns:a16="http://schemas.microsoft.com/office/drawing/2014/main" id="{177E22FB-456A-F260-C8C3-7C68AD24AFB6}"/>
              </a:ext>
            </a:extLst>
          </p:cNvPr>
          <p:cNvPicPr>
            <a:picLocks noChangeAspect="1"/>
          </p:cNvPicPr>
          <p:nvPr/>
        </p:nvPicPr>
        <p:blipFill rotWithShape="1">
          <a:blip r:embed="rId3"/>
          <a:srcRect l="24618" t="15830" r="9554" b="1219"/>
          <a:stretch/>
        </p:blipFill>
        <p:spPr>
          <a:xfrm>
            <a:off x="2807209" y="1406931"/>
            <a:ext cx="5980176" cy="5286478"/>
          </a:xfrm>
          <a:prstGeom prst="rect">
            <a:avLst/>
          </a:prstGeom>
        </p:spPr>
      </p:pic>
    </p:spTree>
    <p:extLst>
      <p:ext uri="{BB962C8B-B14F-4D97-AF65-F5344CB8AC3E}">
        <p14:creationId xmlns:p14="http://schemas.microsoft.com/office/powerpoint/2010/main" val="337562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Vragen van makelaars en </a:t>
            </a:r>
            <a:br>
              <a:rPr lang="nl-NL" dirty="0"/>
            </a:br>
            <a:r>
              <a:rPr lang="nl-NL" dirty="0"/>
              <a:t>notarissen die we nu krijgen</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lnSpcReduction="10000"/>
          </a:bodyPr>
          <a:lstStyle/>
          <a:p>
            <a:endParaRPr lang="nl-NL" dirty="0"/>
          </a:p>
          <a:p>
            <a:endParaRPr lang="nl-NL" dirty="0"/>
          </a:p>
          <a:p>
            <a:pPr lvl="1"/>
            <a:r>
              <a:rPr lang="nl-NL" dirty="0"/>
              <a:t>Vragen over MJOP.</a:t>
            </a:r>
          </a:p>
          <a:p>
            <a:pPr marL="457200" lvl="1" indent="0">
              <a:buNone/>
            </a:pPr>
            <a:endParaRPr lang="nl-NL" dirty="0"/>
          </a:p>
          <a:p>
            <a:pPr lvl="1"/>
            <a:r>
              <a:rPr lang="nl-NL" dirty="0"/>
              <a:t>Vragen over mandeligheid en de jaarlijkse kosten.</a:t>
            </a:r>
          </a:p>
          <a:p>
            <a:pPr lvl="1"/>
            <a:endParaRPr lang="nl-NL" dirty="0"/>
          </a:p>
          <a:p>
            <a:pPr lvl="1"/>
            <a:r>
              <a:rPr lang="nl-NL" dirty="0"/>
              <a:t>Welk bedrag moet er worden bijbetaald, wanneer en hoe hoog.</a:t>
            </a:r>
          </a:p>
          <a:p>
            <a:pPr lvl="1"/>
            <a:endParaRPr lang="nl-NL" dirty="0"/>
          </a:p>
          <a:p>
            <a:pPr lvl="1"/>
            <a:r>
              <a:rPr lang="nl-NL" dirty="0"/>
              <a:t>Diverse malen is het eigendomsgedeelte </a:t>
            </a:r>
            <a:r>
              <a:rPr lang="nl-NL" sz="1400" dirty="0"/>
              <a:t>(1/761) </a:t>
            </a:r>
            <a:r>
              <a:rPr lang="nl-NL" dirty="0"/>
              <a:t>van de Stadstuin niet mee genomen bij het passeren naar de nieuwe eigenaar. </a:t>
            </a:r>
          </a:p>
          <a:p>
            <a:pPr lvl="2"/>
            <a:r>
              <a:rPr lang="nl-NL" dirty="0"/>
              <a:t>Gevolg, eventuele problemen met de financiering van een nieuwe woning.</a:t>
            </a:r>
          </a:p>
          <a:p>
            <a:pPr marL="457200" lvl="1" indent="0">
              <a:buNone/>
            </a:pPr>
            <a:endParaRPr lang="nl-NL" dirty="0"/>
          </a:p>
        </p:txBody>
      </p:sp>
    </p:spTree>
    <p:extLst>
      <p:ext uri="{BB962C8B-B14F-4D97-AF65-F5344CB8AC3E}">
        <p14:creationId xmlns:p14="http://schemas.microsoft.com/office/powerpoint/2010/main" val="9461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Concrete cijfers</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endParaRPr lang="nl-NL" dirty="0"/>
          </a:p>
          <a:p>
            <a:pPr marL="0" indent="0" algn="ctr">
              <a:buNone/>
            </a:pPr>
            <a:r>
              <a:rPr lang="nl-NL" dirty="0"/>
              <a:t>Saldo op 31-12-2023</a:t>
            </a:r>
          </a:p>
          <a:p>
            <a:pPr marL="0" indent="0">
              <a:buNone/>
            </a:pPr>
            <a:r>
              <a:rPr lang="nl-NL" dirty="0"/>
              <a:t>	</a:t>
            </a:r>
          </a:p>
          <a:p>
            <a:pPr marL="0" indent="0" algn="ctr">
              <a:buNone/>
            </a:pPr>
            <a:r>
              <a:rPr lang="nl-NL" dirty="0"/>
              <a:t>				</a:t>
            </a:r>
          </a:p>
          <a:p>
            <a:pPr marL="0" indent="0" algn="ctr">
              <a:buNone/>
            </a:pPr>
            <a:r>
              <a:rPr lang="nl-NL" dirty="0"/>
              <a:t>€ 2.840.437,61</a:t>
            </a:r>
          </a:p>
          <a:p>
            <a:pPr marL="0" indent="0">
              <a:buNone/>
            </a:pPr>
            <a:endParaRPr lang="nl-NL" dirty="0"/>
          </a:p>
        </p:txBody>
      </p:sp>
    </p:spTree>
    <p:extLst>
      <p:ext uri="{BB962C8B-B14F-4D97-AF65-F5344CB8AC3E}">
        <p14:creationId xmlns:p14="http://schemas.microsoft.com/office/powerpoint/2010/main" val="196992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Concrete cijfers</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lstStyle/>
          <a:p>
            <a:endParaRPr lang="nl-NL" dirty="0"/>
          </a:p>
          <a:p>
            <a:pPr marL="0" indent="0">
              <a:buNone/>
            </a:pPr>
            <a:endParaRPr lang="nl-NL" dirty="0"/>
          </a:p>
          <a:p>
            <a:pPr marL="0" indent="0" algn="ctr">
              <a:buNone/>
            </a:pPr>
            <a:r>
              <a:rPr lang="nl-NL" sz="4000" dirty="0"/>
              <a:t>Met de huidige rentestand en toekomstige vervangingsinvesteringen is de pot met geld in </a:t>
            </a:r>
            <a:r>
              <a:rPr lang="nl-NL" sz="4000" b="1" u="sng" dirty="0"/>
              <a:t>2037</a:t>
            </a:r>
            <a:r>
              <a:rPr lang="nl-NL" sz="4000" dirty="0"/>
              <a:t> leeg!</a:t>
            </a:r>
          </a:p>
        </p:txBody>
      </p:sp>
    </p:spTree>
    <p:extLst>
      <p:ext uri="{BB962C8B-B14F-4D97-AF65-F5344CB8AC3E}">
        <p14:creationId xmlns:p14="http://schemas.microsoft.com/office/powerpoint/2010/main" val="52214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Mogelijke oplossingen (1)</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fontScale="85000" lnSpcReduction="20000"/>
          </a:bodyPr>
          <a:lstStyle/>
          <a:p>
            <a:pPr marL="0" indent="0">
              <a:buNone/>
            </a:pPr>
            <a:endParaRPr lang="nl-NL" dirty="0"/>
          </a:p>
          <a:p>
            <a:endParaRPr lang="nl-NL" dirty="0"/>
          </a:p>
          <a:p>
            <a:r>
              <a:rPr lang="nl-NL" dirty="0"/>
              <a:t>Eigen bijdrage  o.b.v. de jaarlijkse kosten.</a:t>
            </a:r>
          </a:p>
          <a:p>
            <a:endParaRPr lang="nl-NL" dirty="0"/>
          </a:p>
          <a:p>
            <a:r>
              <a:rPr lang="nl-NL" dirty="0"/>
              <a:t>Eigen bijdrage o.b.v. een vast jaarlijks geïndexeerd bedrag.</a:t>
            </a:r>
          </a:p>
          <a:p>
            <a:endParaRPr lang="nl-NL" dirty="0"/>
          </a:p>
          <a:p>
            <a:r>
              <a:rPr lang="nl-NL" dirty="0"/>
              <a:t>Eigen bijdrage pas starten als er geen geld meer is (2037).</a:t>
            </a:r>
          </a:p>
          <a:p>
            <a:pPr marL="0" indent="0">
              <a:buNone/>
            </a:pPr>
            <a:endParaRPr lang="nl-NL" dirty="0"/>
          </a:p>
          <a:p>
            <a:endParaRPr lang="nl-NL" dirty="0"/>
          </a:p>
          <a:p>
            <a:endParaRPr lang="nl-NL" dirty="0"/>
          </a:p>
          <a:p>
            <a:pPr marL="0" indent="0">
              <a:buNone/>
            </a:pPr>
            <a:r>
              <a:rPr lang="nl-NL" dirty="0"/>
              <a:t>					</a:t>
            </a:r>
          </a:p>
        </p:txBody>
      </p:sp>
    </p:spTree>
    <p:extLst>
      <p:ext uri="{BB962C8B-B14F-4D97-AF65-F5344CB8AC3E}">
        <p14:creationId xmlns:p14="http://schemas.microsoft.com/office/powerpoint/2010/main" val="283052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a:xfrm>
            <a:off x="352469" y="307006"/>
            <a:ext cx="9925387" cy="622427"/>
          </a:xfrm>
        </p:spPr>
        <p:txBody>
          <a:bodyPr>
            <a:normAutofit fontScale="90000"/>
          </a:bodyPr>
          <a:lstStyle/>
          <a:p>
            <a:pPr algn="ctr"/>
            <a:r>
              <a:rPr lang="nl-NL" dirty="0"/>
              <a:t>Scenario’s</a:t>
            </a:r>
          </a:p>
        </p:txBody>
      </p:sp>
      <p:pic>
        <p:nvPicPr>
          <p:cNvPr id="12" name="Tijdelijke aanduiding voor inhoud 11">
            <a:extLst>
              <a:ext uri="{FF2B5EF4-FFF2-40B4-BE49-F238E27FC236}">
                <a16:creationId xmlns:a16="http://schemas.microsoft.com/office/drawing/2014/main" id="{2812CC91-7EB9-9A4D-4BE1-4E47553F2D35}"/>
              </a:ext>
            </a:extLst>
          </p:cNvPr>
          <p:cNvPicPr>
            <a:picLocks noGrp="1" noChangeAspect="1"/>
          </p:cNvPicPr>
          <p:nvPr>
            <p:ph idx="1"/>
          </p:nvPr>
        </p:nvPicPr>
        <p:blipFill>
          <a:blip r:embed="rId3"/>
          <a:stretch>
            <a:fillRect/>
          </a:stretch>
        </p:blipFill>
        <p:spPr>
          <a:xfrm>
            <a:off x="4205198" y="850391"/>
            <a:ext cx="3748051" cy="5430031"/>
          </a:xfrm>
        </p:spPr>
      </p:pic>
      <p:pic>
        <p:nvPicPr>
          <p:cNvPr id="10" name="Afbeelding 9">
            <a:extLst>
              <a:ext uri="{FF2B5EF4-FFF2-40B4-BE49-F238E27FC236}">
                <a16:creationId xmlns:a16="http://schemas.microsoft.com/office/drawing/2014/main" id="{9F0E5F53-5BAA-F0AC-497D-927BA7760391}"/>
              </a:ext>
            </a:extLst>
          </p:cNvPr>
          <p:cNvPicPr>
            <a:picLocks noChangeAspect="1"/>
          </p:cNvPicPr>
          <p:nvPr/>
        </p:nvPicPr>
        <p:blipFill>
          <a:blip r:embed="rId4"/>
          <a:stretch>
            <a:fillRect/>
          </a:stretch>
        </p:blipFill>
        <p:spPr>
          <a:xfrm>
            <a:off x="352469" y="850392"/>
            <a:ext cx="3339673" cy="5430031"/>
          </a:xfrm>
          <a:prstGeom prst="rect">
            <a:avLst/>
          </a:prstGeom>
        </p:spPr>
      </p:pic>
      <p:pic>
        <p:nvPicPr>
          <p:cNvPr id="14" name="Afbeelding 13">
            <a:extLst>
              <a:ext uri="{FF2B5EF4-FFF2-40B4-BE49-F238E27FC236}">
                <a16:creationId xmlns:a16="http://schemas.microsoft.com/office/drawing/2014/main" id="{A0013B59-92DF-10A2-53C6-9B2B5867DD3B}"/>
              </a:ext>
            </a:extLst>
          </p:cNvPr>
          <p:cNvPicPr>
            <a:picLocks noChangeAspect="1"/>
          </p:cNvPicPr>
          <p:nvPr/>
        </p:nvPicPr>
        <p:blipFill>
          <a:blip r:embed="rId5"/>
          <a:stretch>
            <a:fillRect/>
          </a:stretch>
        </p:blipFill>
        <p:spPr>
          <a:xfrm>
            <a:off x="8402519" y="850390"/>
            <a:ext cx="3155497" cy="5430031"/>
          </a:xfrm>
          <a:prstGeom prst="rect">
            <a:avLst/>
          </a:prstGeom>
        </p:spPr>
      </p:pic>
      <p:sp>
        <p:nvSpPr>
          <p:cNvPr id="19" name="Tekstvak 18">
            <a:extLst>
              <a:ext uri="{FF2B5EF4-FFF2-40B4-BE49-F238E27FC236}">
                <a16:creationId xmlns:a16="http://schemas.microsoft.com/office/drawing/2014/main" id="{3B20B092-F902-4FFF-7FAC-7EA4BF06AC42}"/>
              </a:ext>
            </a:extLst>
          </p:cNvPr>
          <p:cNvSpPr txBox="1"/>
          <p:nvPr/>
        </p:nvSpPr>
        <p:spPr>
          <a:xfrm>
            <a:off x="7406640" y="1133856"/>
            <a:ext cx="2395728" cy="369332"/>
          </a:xfrm>
          <a:prstGeom prst="rect">
            <a:avLst/>
          </a:prstGeom>
          <a:noFill/>
        </p:spPr>
        <p:txBody>
          <a:bodyPr wrap="square" rtlCol="0">
            <a:spAutoFit/>
          </a:bodyPr>
          <a:lstStyle/>
          <a:p>
            <a:pPr algn="ctr"/>
            <a:r>
              <a:rPr lang="nl-NL" dirty="0"/>
              <a:t> </a:t>
            </a:r>
          </a:p>
        </p:txBody>
      </p:sp>
      <p:sp>
        <p:nvSpPr>
          <p:cNvPr id="20" name="Tekstvak 19">
            <a:extLst>
              <a:ext uri="{FF2B5EF4-FFF2-40B4-BE49-F238E27FC236}">
                <a16:creationId xmlns:a16="http://schemas.microsoft.com/office/drawing/2014/main" id="{0191FD1E-8F81-31DB-ECF1-6B828D429632}"/>
              </a:ext>
            </a:extLst>
          </p:cNvPr>
          <p:cNvSpPr txBox="1"/>
          <p:nvPr/>
        </p:nvSpPr>
        <p:spPr>
          <a:xfrm>
            <a:off x="352469" y="6391656"/>
            <a:ext cx="9449899" cy="646331"/>
          </a:xfrm>
          <a:prstGeom prst="rect">
            <a:avLst/>
          </a:prstGeom>
          <a:noFill/>
        </p:spPr>
        <p:txBody>
          <a:bodyPr wrap="square" rtlCol="0">
            <a:spAutoFit/>
          </a:bodyPr>
          <a:lstStyle/>
          <a:p>
            <a:r>
              <a:rPr lang="nl-NL" dirty="0"/>
              <a:t> 									</a:t>
            </a:r>
          </a:p>
          <a:p>
            <a:endParaRPr lang="nl-NL" dirty="0"/>
          </a:p>
        </p:txBody>
      </p:sp>
    </p:spTree>
    <p:extLst>
      <p:ext uri="{BB962C8B-B14F-4D97-AF65-F5344CB8AC3E}">
        <p14:creationId xmlns:p14="http://schemas.microsoft.com/office/powerpoint/2010/main" val="288726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a:xfrm>
            <a:off x="2578608" y="365125"/>
            <a:ext cx="8775192" cy="1325563"/>
          </a:xfrm>
        </p:spPr>
        <p:txBody>
          <a:bodyPr>
            <a:normAutofit fontScale="90000"/>
          </a:bodyPr>
          <a:lstStyle/>
          <a:p>
            <a:pPr algn="ctr"/>
            <a:r>
              <a:rPr lang="nl-NL" dirty="0"/>
              <a:t>Aanvullende kosten in de eigen bijdrage</a:t>
            </a:r>
            <a:br>
              <a:rPr lang="nl-NL" dirty="0"/>
            </a:br>
            <a:r>
              <a:rPr lang="nl-NL" dirty="0"/>
              <a:t>scenario’s</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lnSpcReduction="10000"/>
          </a:bodyPr>
          <a:lstStyle/>
          <a:p>
            <a:pPr marL="0" indent="0">
              <a:buNone/>
            </a:pPr>
            <a:r>
              <a:rPr lang="nl-NL" dirty="0"/>
              <a:t>		</a:t>
            </a:r>
            <a:r>
              <a:rPr lang="nl-NL" sz="3600" dirty="0"/>
              <a:t>		</a:t>
            </a:r>
          </a:p>
          <a:p>
            <a:pPr lvl="2"/>
            <a:r>
              <a:rPr lang="nl-NL" sz="2600" dirty="0"/>
              <a:t>Kosten van incasso systeem opzetten.</a:t>
            </a:r>
          </a:p>
          <a:p>
            <a:pPr lvl="2"/>
            <a:endParaRPr lang="nl-NL" sz="2600" dirty="0"/>
          </a:p>
          <a:p>
            <a:pPr lvl="2"/>
            <a:r>
              <a:rPr lang="nl-NL" sz="2600" dirty="0"/>
              <a:t>Kosten incassobureaus.</a:t>
            </a:r>
          </a:p>
          <a:p>
            <a:pPr lvl="2"/>
            <a:endParaRPr lang="nl-NL" sz="2600" dirty="0"/>
          </a:p>
          <a:p>
            <a:pPr lvl="2"/>
            <a:r>
              <a:rPr lang="nl-NL" sz="2600" dirty="0"/>
              <a:t>Eventuele juridische procedures. (beslaglegging op woning)</a:t>
            </a:r>
          </a:p>
          <a:p>
            <a:pPr lvl="2"/>
            <a:endParaRPr lang="nl-NL" sz="2600" dirty="0"/>
          </a:p>
          <a:p>
            <a:pPr lvl="2"/>
            <a:r>
              <a:rPr lang="nl-NL" sz="2600" dirty="0"/>
              <a:t>Onvoorziene uitgave i.v.m. weersinvloeden. </a:t>
            </a:r>
          </a:p>
          <a:p>
            <a:pPr lvl="2"/>
            <a:endParaRPr lang="nl-NL" sz="2600" dirty="0"/>
          </a:p>
          <a:p>
            <a:pPr lvl="2"/>
            <a:r>
              <a:rPr lang="nl-NL" sz="2600" dirty="0"/>
              <a:t>De eigen bijdrage wordt na 2052 verhoogd met € 372.</a:t>
            </a:r>
          </a:p>
          <a:p>
            <a:pPr marL="914400" lvl="2" indent="0">
              <a:buNone/>
            </a:pPr>
            <a:endParaRPr lang="nl-NL" sz="3600" dirty="0"/>
          </a:p>
        </p:txBody>
      </p:sp>
    </p:spTree>
    <p:extLst>
      <p:ext uri="{BB962C8B-B14F-4D97-AF65-F5344CB8AC3E}">
        <p14:creationId xmlns:p14="http://schemas.microsoft.com/office/powerpoint/2010/main" val="1838790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6" name="Tekstvak 5">
            <a:extLst>
              <a:ext uri="{FF2B5EF4-FFF2-40B4-BE49-F238E27FC236}">
                <a16:creationId xmlns:a16="http://schemas.microsoft.com/office/drawing/2014/main" id="{ACCCF4F1-2AA4-530F-FB36-7F87D730E578}"/>
              </a:ext>
            </a:extLst>
          </p:cNvPr>
          <p:cNvSpPr txBox="1"/>
          <p:nvPr/>
        </p:nvSpPr>
        <p:spPr>
          <a:xfrm>
            <a:off x="2419108" y="1233786"/>
            <a:ext cx="8015941" cy="5494196"/>
          </a:xfrm>
          <a:prstGeom prst="rect">
            <a:avLst/>
          </a:prstGeom>
          <a:noFill/>
        </p:spPr>
        <p:txBody>
          <a:bodyPr wrap="square" rtlCol="0">
            <a:spAutoFit/>
          </a:bodyPr>
          <a:lstStyle/>
          <a:p>
            <a:pPr marL="342900" lvl="0" indent="-342900" fontAlgn="base">
              <a:lnSpc>
                <a:spcPct val="107000"/>
              </a:lnSpc>
              <a:spcAft>
                <a:spcPts val="800"/>
              </a:spcAft>
              <a:buFont typeface="+mj-lt"/>
              <a:buAutoNum type="arabicPeriod"/>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Opening en vaststellen quorum</a:t>
            </a:r>
            <a:endParaRPr lang="nl-NL"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6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1a</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Benoeming Heiko </a:t>
            </a:r>
            <a:r>
              <a:rPr lang="nl-NL"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Breilmann</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als voorzitter van de vergadering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Besluiten omtrent notulen </a:t>
            </a:r>
            <a:endParaRPr lang="nl-N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6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2a: </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Vaststellen notulen 23 mei 2023 – 28 juni 2023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Besluiten omtrent Jaarverslagen 2023 </a:t>
            </a:r>
            <a:endParaRPr lang="nl-N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Toelichting op jaarverslag 2023 en accountantsverklaring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6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3a:</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Vaststellen jaarverslag 2023 incl. decharge bestuur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6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3b: </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Bestemming exploitatieresultaat ten laste brengen van de reserves</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Besluiten omtrent begroting 2024 </a:t>
            </a:r>
            <a:endParaRPr lang="nl-N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41960" fontAlgn="base">
              <a:lnSpc>
                <a:spcPct val="107000"/>
              </a:lnSpc>
              <a:spcAft>
                <a:spcPts val="800"/>
              </a:spcAft>
            </a:pPr>
            <a:r>
              <a:rPr lang="nl-NL"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z="16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4a:</a:t>
            </a: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Vaststellen begroting 2024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Huidige financiële positie Stadstuin </a:t>
            </a:r>
            <a:endParaRPr lang="nl-N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lphaLcPeriod"/>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Toelichting stand van zaken en mogelijke scenario’s naar de toekomst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Rondvraag</a:t>
            </a:r>
            <a:endParaRPr lang="nl-NL"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Sluiting vergadering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sz="1800" b="1" i="0" u="none" strike="noStrike" baseline="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Agenda</a:t>
            </a:r>
          </a:p>
        </p:txBody>
      </p:sp>
    </p:spTree>
    <p:extLst>
      <p:ext uri="{BB962C8B-B14F-4D97-AF65-F5344CB8AC3E}">
        <p14:creationId xmlns:p14="http://schemas.microsoft.com/office/powerpoint/2010/main" val="158003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Mogelijke oplossingen (2)</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a:bodyPr>
          <a:lstStyle/>
          <a:p>
            <a:endParaRPr lang="nl-NL" sz="3600" dirty="0"/>
          </a:p>
          <a:p>
            <a:r>
              <a:rPr lang="nl-NL" sz="3600" dirty="0"/>
              <a:t>Het mandelig gebied overdragen aan de gemeente.</a:t>
            </a:r>
          </a:p>
          <a:p>
            <a:pPr lvl="2"/>
            <a:endParaRPr lang="nl-NL" sz="2400" dirty="0"/>
          </a:p>
          <a:p>
            <a:pPr lvl="2"/>
            <a:r>
              <a:rPr lang="nl-NL" sz="2400" dirty="0"/>
              <a:t>Geen onderhoudskosten meer.</a:t>
            </a:r>
          </a:p>
          <a:p>
            <a:pPr lvl="2"/>
            <a:r>
              <a:rPr lang="nl-NL" sz="2400" dirty="0"/>
              <a:t>Geen kettingbeding.</a:t>
            </a:r>
          </a:p>
          <a:p>
            <a:pPr lvl="2"/>
            <a:r>
              <a:rPr lang="nl-NL" sz="2400" dirty="0"/>
              <a:t>Geen </a:t>
            </a:r>
            <a:r>
              <a:rPr lang="nl-NL" sz="2400" dirty="0" err="1"/>
              <a:t>VvD</a:t>
            </a:r>
            <a:r>
              <a:rPr lang="nl-NL" sz="2400" dirty="0"/>
              <a:t> meer nodig. </a:t>
            </a:r>
          </a:p>
          <a:p>
            <a:pPr lvl="2"/>
            <a:r>
              <a:rPr lang="nl-NL" sz="2400" dirty="0"/>
              <a:t>Geen participatie meer van eigenaren nodig.</a:t>
            </a:r>
          </a:p>
          <a:p>
            <a:pPr marL="914400" lvl="2" indent="0">
              <a:buNone/>
            </a:pPr>
            <a:endParaRPr lang="nl-NL" dirty="0"/>
          </a:p>
          <a:p>
            <a:pPr lvl="2"/>
            <a:endParaRPr lang="nl-NL" sz="3600" dirty="0"/>
          </a:p>
        </p:txBody>
      </p:sp>
    </p:spTree>
    <p:extLst>
      <p:ext uri="{BB962C8B-B14F-4D97-AF65-F5344CB8AC3E}">
        <p14:creationId xmlns:p14="http://schemas.microsoft.com/office/powerpoint/2010/main" val="1441299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4">
                                            <p:txEl>
                                              <p:pRg st="3" end="3"/>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1499"/>
                                          </p:stCondLst>
                                        </p:cTn>
                                        <p:tgtEl>
                                          <p:spTgt spid="4">
                                            <p:txEl>
                                              <p:pRg st="4" end="4"/>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1499"/>
                                          </p:stCondLst>
                                        </p:cTn>
                                        <p:tgtEl>
                                          <p:spTgt spid="4">
                                            <p:txEl>
                                              <p:pRg st="5" end="5"/>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0"/>
                                  </p:stCondLst>
                                  <p:childTnLst>
                                    <p:set>
                                      <p:cBhvr>
                                        <p:cTn id="15" dur="1" fill="hold">
                                          <p:stCondLst>
                                            <p:cond delay="1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Sprong in de tijd….</a:t>
            </a:r>
            <a:br>
              <a:rPr lang="nl-NL" dirty="0"/>
            </a:br>
            <a:r>
              <a:rPr lang="nl-NL" dirty="0"/>
              <a:t>2031</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normAutofit fontScale="92500"/>
          </a:bodyPr>
          <a:lstStyle/>
          <a:p>
            <a:pPr marL="0" indent="0">
              <a:buNone/>
            </a:pPr>
            <a:endParaRPr lang="nl-NL" dirty="0"/>
          </a:p>
          <a:p>
            <a:pPr lvl="1"/>
            <a:r>
              <a:rPr lang="nl-NL" dirty="0"/>
              <a:t>Je wil je huis gaan verkopen.</a:t>
            </a:r>
          </a:p>
          <a:p>
            <a:pPr lvl="1"/>
            <a:r>
              <a:rPr lang="nl-NL" dirty="0"/>
              <a:t>Wellicht overwaarde gerealiseerd, nodig voor een nieuwe woning, pensioen, etc.</a:t>
            </a:r>
          </a:p>
          <a:p>
            <a:pPr marL="914400" lvl="2" indent="0">
              <a:buNone/>
            </a:pPr>
            <a:r>
              <a:rPr lang="nl-NL" dirty="0"/>
              <a:t>Stel:</a:t>
            </a:r>
          </a:p>
          <a:p>
            <a:pPr lvl="2"/>
            <a:r>
              <a:rPr lang="nl-NL" dirty="0"/>
              <a:t>we hebben geen overeenstemming bereikt met de gemeente.</a:t>
            </a:r>
          </a:p>
          <a:p>
            <a:pPr lvl="2"/>
            <a:r>
              <a:rPr lang="nl-NL" dirty="0"/>
              <a:t>Eigen bijdrage per maand, jaarlijkse of eenmalig heeft het niet gered tijdens een </a:t>
            </a:r>
            <a:r>
              <a:rPr lang="nl-NL" dirty="0" err="1"/>
              <a:t>VvD</a:t>
            </a:r>
            <a:r>
              <a:rPr lang="nl-NL" dirty="0"/>
              <a:t>.</a:t>
            </a:r>
          </a:p>
          <a:p>
            <a:pPr marL="457200" lvl="1" indent="0">
              <a:buNone/>
            </a:pPr>
            <a:r>
              <a:rPr lang="nl-NL" dirty="0"/>
              <a:t>					</a:t>
            </a:r>
          </a:p>
          <a:p>
            <a:pPr marL="457200" lvl="1" indent="0">
              <a:buNone/>
            </a:pPr>
            <a:r>
              <a:rPr lang="nl-NL" dirty="0"/>
              <a:t>					gevolg</a:t>
            </a:r>
          </a:p>
          <a:p>
            <a:pPr lvl="1"/>
            <a:endParaRPr lang="nl-NL" dirty="0"/>
          </a:p>
          <a:p>
            <a:pPr lvl="1"/>
            <a:r>
              <a:rPr lang="nl-NL" dirty="0"/>
              <a:t>De potentieel nieuwe eigenaar wordt geconfronteerd met een onduidelijke rekening naar de toekomst toe met als gevolg de verkoopbaarheid van de woning.</a:t>
            </a:r>
          </a:p>
        </p:txBody>
      </p:sp>
    </p:spTree>
    <p:extLst>
      <p:ext uri="{BB962C8B-B14F-4D97-AF65-F5344CB8AC3E}">
        <p14:creationId xmlns:p14="http://schemas.microsoft.com/office/powerpoint/2010/main" val="410966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2"/>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De uitdaging</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lstStyle/>
          <a:p>
            <a:pPr marL="457200" lvl="1" indent="0">
              <a:buNone/>
            </a:pPr>
            <a:endParaRPr lang="nl-NL" dirty="0"/>
          </a:p>
          <a:p>
            <a:pPr marL="457200" lvl="1" indent="0">
              <a:buNone/>
            </a:pPr>
            <a:r>
              <a:rPr lang="nl-NL" dirty="0"/>
              <a:t>De Stadstuin is een “huwelijk in gemeenschap van goederen” met 761 partners. </a:t>
            </a:r>
          </a:p>
          <a:p>
            <a:pPr marL="457200" lvl="1" indent="0">
              <a:buNone/>
            </a:pPr>
            <a:endParaRPr lang="nl-NL" dirty="0"/>
          </a:p>
          <a:p>
            <a:pPr lvl="1"/>
            <a:r>
              <a:rPr lang="nl-NL" dirty="0"/>
              <a:t>Eigen bijdrage is vastgelegd in de statuten.</a:t>
            </a:r>
          </a:p>
          <a:p>
            <a:pPr lvl="2"/>
            <a:r>
              <a:rPr lang="nl-NL" dirty="0"/>
              <a:t>Alleen een meerderheid van stemmen nodig tijdens vergadering van </a:t>
            </a:r>
            <a:r>
              <a:rPr lang="nl-NL" dirty="0" err="1"/>
              <a:t>VvD</a:t>
            </a:r>
            <a:r>
              <a:rPr lang="nl-NL" dirty="0"/>
              <a:t>.</a:t>
            </a:r>
          </a:p>
          <a:p>
            <a:pPr lvl="2"/>
            <a:r>
              <a:rPr lang="nl-NL" dirty="0"/>
              <a:t>Bij het niet betalen van de bijdrage kan een boete worden opgelegd.</a:t>
            </a:r>
          </a:p>
          <a:p>
            <a:pPr lvl="2"/>
            <a:r>
              <a:rPr lang="nl-NL" dirty="0"/>
              <a:t>Incasso wordt de grote uitdaging.</a:t>
            </a:r>
          </a:p>
          <a:p>
            <a:pPr lvl="2"/>
            <a:endParaRPr lang="nl-NL" dirty="0"/>
          </a:p>
          <a:p>
            <a:pPr lvl="1"/>
            <a:r>
              <a:rPr lang="nl-NL" dirty="0"/>
              <a:t>Overdracht van het mandelig gebied naar de gemeente.</a:t>
            </a:r>
          </a:p>
          <a:p>
            <a:pPr lvl="2"/>
            <a:r>
              <a:rPr lang="nl-NL" dirty="0"/>
              <a:t>Hiervoor moet </a:t>
            </a:r>
            <a:r>
              <a:rPr lang="nl-NL" b="1" u="sng" dirty="0"/>
              <a:t>elke mandelige eigenaar afzonderlijk </a:t>
            </a:r>
            <a:r>
              <a:rPr lang="nl-NL" dirty="0"/>
              <a:t>akkoord geven.</a:t>
            </a:r>
          </a:p>
        </p:txBody>
      </p:sp>
    </p:spTree>
    <p:extLst>
      <p:ext uri="{BB962C8B-B14F-4D97-AF65-F5344CB8AC3E}">
        <p14:creationId xmlns:p14="http://schemas.microsoft.com/office/powerpoint/2010/main" val="4901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3"/>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a:xfrm>
            <a:off x="2508586" y="484632"/>
            <a:ext cx="8115549" cy="1466156"/>
          </a:xfrm>
        </p:spPr>
        <p:txBody>
          <a:bodyPr>
            <a:normAutofit/>
          </a:bodyPr>
          <a:lstStyle/>
          <a:p>
            <a:pPr algn="ctr"/>
            <a:r>
              <a:rPr lang="nl-NL" dirty="0"/>
              <a:t>We moeten een kant op, maar welke?</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p:txBody>
          <a:bodyPr/>
          <a:lstStyle/>
          <a:p>
            <a:pPr algn="ctr"/>
            <a:endParaRPr lang="nl-NL" dirty="0"/>
          </a:p>
          <a:p>
            <a:pPr marL="457200" lvl="1" indent="0">
              <a:buNone/>
            </a:pPr>
            <a:endParaRPr lang="nl-NL" sz="3600" dirty="0"/>
          </a:p>
          <a:p>
            <a:pPr marL="457200" lvl="1" indent="0">
              <a:buNone/>
            </a:pPr>
            <a:endParaRPr lang="nl-NL" sz="3600" dirty="0"/>
          </a:p>
          <a:p>
            <a:pPr marL="457200" lvl="1" indent="0">
              <a:buNone/>
            </a:pPr>
            <a:r>
              <a:rPr lang="nl-NL" sz="3600" dirty="0"/>
              <a:t>Overdragen					            Bijdragen</a:t>
            </a:r>
          </a:p>
          <a:p>
            <a:pPr marL="457200" lvl="1" indent="0" algn="ctr">
              <a:buNone/>
            </a:pPr>
            <a:endParaRPr lang="nl-NL" dirty="0"/>
          </a:p>
        </p:txBody>
      </p:sp>
      <p:sp>
        <p:nvSpPr>
          <p:cNvPr id="6" name="AutoShape 2" descr="Kruispunt teken — Stockfoto">
            <a:extLst>
              <a:ext uri="{FF2B5EF4-FFF2-40B4-BE49-F238E27FC236}">
                <a16:creationId xmlns:a16="http://schemas.microsoft.com/office/drawing/2014/main" id="{680730F4-0FA7-D16B-77C3-EF4F634B27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4" descr="Kruispunt teken — Stockfoto">
            <a:extLst>
              <a:ext uri="{FF2B5EF4-FFF2-40B4-BE49-F238E27FC236}">
                <a16:creationId xmlns:a16="http://schemas.microsoft.com/office/drawing/2014/main" id="{E566F037-3A04-2210-82D1-E24C8C558F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A3AC5EDF-FD36-4F1D-517A-75AFF5D5CFDF}"/>
              </a:ext>
            </a:extLst>
          </p:cNvPr>
          <p:cNvPicPr>
            <a:picLocks noChangeAspect="1"/>
          </p:cNvPicPr>
          <p:nvPr/>
        </p:nvPicPr>
        <p:blipFill>
          <a:blip r:embed="rId4"/>
          <a:stretch>
            <a:fillRect/>
          </a:stretch>
        </p:blipFill>
        <p:spPr>
          <a:xfrm>
            <a:off x="4322159" y="2365280"/>
            <a:ext cx="3619500" cy="3619500"/>
          </a:xfrm>
          <a:prstGeom prst="rect">
            <a:avLst/>
          </a:prstGeom>
        </p:spPr>
      </p:pic>
      <p:pic>
        <p:nvPicPr>
          <p:cNvPr id="5" name="Afbeelding 4">
            <a:extLst>
              <a:ext uri="{FF2B5EF4-FFF2-40B4-BE49-F238E27FC236}">
                <a16:creationId xmlns:a16="http://schemas.microsoft.com/office/drawing/2014/main" id="{695480F4-7D30-7741-D268-3327EC824995}"/>
              </a:ext>
            </a:extLst>
          </p:cNvPr>
          <p:cNvPicPr>
            <a:picLocks noChangeAspect="1"/>
          </p:cNvPicPr>
          <p:nvPr/>
        </p:nvPicPr>
        <p:blipFill>
          <a:blip r:embed="rId5"/>
          <a:stretch>
            <a:fillRect/>
          </a:stretch>
        </p:blipFill>
        <p:spPr>
          <a:xfrm>
            <a:off x="8671324" y="4251197"/>
            <a:ext cx="1952811" cy="1312545"/>
          </a:xfrm>
          <a:prstGeom prst="rect">
            <a:avLst/>
          </a:prstGeom>
        </p:spPr>
      </p:pic>
      <p:pic>
        <p:nvPicPr>
          <p:cNvPr id="9" name="Afbeelding 8">
            <a:extLst>
              <a:ext uri="{FF2B5EF4-FFF2-40B4-BE49-F238E27FC236}">
                <a16:creationId xmlns:a16="http://schemas.microsoft.com/office/drawing/2014/main" id="{B483E941-A35C-2D65-7690-8FE8BDAE6BD2}"/>
              </a:ext>
            </a:extLst>
          </p:cNvPr>
          <p:cNvPicPr>
            <a:picLocks noChangeAspect="1"/>
          </p:cNvPicPr>
          <p:nvPr/>
        </p:nvPicPr>
        <p:blipFill>
          <a:blip r:embed="rId6"/>
          <a:stretch>
            <a:fillRect/>
          </a:stretch>
        </p:blipFill>
        <p:spPr>
          <a:xfrm>
            <a:off x="1272730" y="3902583"/>
            <a:ext cx="2276475" cy="2009775"/>
          </a:xfrm>
          <a:prstGeom prst="rect">
            <a:avLst/>
          </a:prstGeom>
        </p:spPr>
      </p:pic>
    </p:spTree>
    <p:extLst>
      <p:ext uri="{BB962C8B-B14F-4D97-AF65-F5344CB8AC3E}">
        <p14:creationId xmlns:p14="http://schemas.microsoft.com/office/powerpoint/2010/main" val="3825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500"/>
                                        <p:tgtEl>
                                          <p:spTgt spid="4">
                                            <p:txEl>
                                              <p:pRg st="3" end="3"/>
                                            </p:txEl>
                                          </p:spTgt>
                                        </p:tgtEl>
                                      </p:cBhvr>
                                    </p:animEffect>
                                    <p:anim calcmode="lin" valueType="num">
                                      <p:cBhvr>
                                        <p:cTn id="8" dur="2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2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39CAF1-592B-3486-A800-38F968FDDF5D}"/>
              </a:ext>
            </a:extLst>
          </p:cNvPr>
          <p:cNvPicPr>
            <a:picLocks noChangeAspect="1"/>
          </p:cNvPicPr>
          <p:nvPr/>
        </p:nvPicPr>
        <p:blipFill rotWithShape="1">
          <a:blip r:embed="rId2"/>
          <a:srcRect l="14743" t="4113" r="18590" b="9552"/>
          <a:stretch/>
        </p:blipFill>
        <p:spPr>
          <a:xfrm>
            <a:off x="4178807" y="371787"/>
            <a:ext cx="3803905" cy="5805176"/>
          </a:xfrm>
          <a:prstGeom prst="rect">
            <a:avLst/>
          </a:prstGeom>
        </p:spPr>
      </p:pic>
      <p:pic>
        <p:nvPicPr>
          <p:cNvPr id="2" name="Afbeelding 1">
            <a:extLst>
              <a:ext uri="{FF2B5EF4-FFF2-40B4-BE49-F238E27FC236}">
                <a16:creationId xmlns:a16="http://schemas.microsoft.com/office/drawing/2014/main" id="{37334E2C-1579-72BF-3314-AA997441A9B7}"/>
              </a:ext>
            </a:extLst>
          </p:cNvPr>
          <p:cNvPicPr>
            <a:picLocks noChangeAspect="1"/>
          </p:cNvPicPr>
          <p:nvPr/>
        </p:nvPicPr>
        <p:blipFill>
          <a:blip r:embed="rId3"/>
          <a:stretch>
            <a:fillRect/>
          </a:stretch>
        </p:blipFill>
        <p:spPr>
          <a:xfrm>
            <a:off x="612566" y="371787"/>
            <a:ext cx="1896020" cy="1579001"/>
          </a:xfrm>
          <a:prstGeom prst="rect">
            <a:avLst/>
          </a:prstGeom>
        </p:spPr>
      </p:pic>
      <p:sp>
        <p:nvSpPr>
          <p:cNvPr id="3" name="Titel 2">
            <a:extLst>
              <a:ext uri="{FF2B5EF4-FFF2-40B4-BE49-F238E27FC236}">
                <a16:creationId xmlns:a16="http://schemas.microsoft.com/office/drawing/2014/main" id="{B7F2FBDD-49D1-794A-8DAE-E0672F98696C}"/>
              </a:ext>
            </a:extLst>
          </p:cNvPr>
          <p:cNvSpPr>
            <a:spLocks noGrp="1"/>
          </p:cNvSpPr>
          <p:nvPr>
            <p:ph type="title"/>
          </p:nvPr>
        </p:nvSpPr>
        <p:spPr/>
        <p:txBody>
          <a:bodyPr/>
          <a:lstStyle/>
          <a:p>
            <a:pPr algn="ctr"/>
            <a:r>
              <a:rPr lang="nl-NL" dirty="0"/>
              <a:t>	</a:t>
            </a:r>
          </a:p>
        </p:txBody>
      </p:sp>
      <p:sp>
        <p:nvSpPr>
          <p:cNvPr id="4" name="Tijdelijke aanduiding voor inhoud 3">
            <a:extLst>
              <a:ext uri="{FF2B5EF4-FFF2-40B4-BE49-F238E27FC236}">
                <a16:creationId xmlns:a16="http://schemas.microsoft.com/office/drawing/2014/main" id="{C4CB6722-E9DA-32FF-9823-C0D3E46A3847}"/>
              </a:ext>
            </a:extLst>
          </p:cNvPr>
          <p:cNvSpPr>
            <a:spLocks noGrp="1"/>
          </p:cNvSpPr>
          <p:nvPr>
            <p:ph idx="1"/>
          </p:nvPr>
        </p:nvSpPr>
        <p:spPr>
          <a:xfrm>
            <a:off x="838200" y="1825625"/>
            <a:ext cx="11353800" cy="4351338"/>
          </a:xfrm>
        </p:spPr>
        <p:txBody>
          <a:bodyPr>
            <a:normAutofit/>
          </a:bodyPr>
          <a:lstStyle/>
          <a:p>
            <a:pPr algn="ctr"/>
            <a:endParaRPr lang="nl-NL" dirty="0"/>
          </a:p>
          <a:p>
            <a:pPr marL="457200" lvl="1" indent="0" algn="ctr">
              <a:buNone/>
            </a:pPr>
            <a:endParaRPr lang="nl-NL" sz="5400" dirty="0"/>
          </a:p>
          <a:p>
            <a:pPr marL="457200" lvl="1" indent="0">
              <a:buNone/>
            </a:pPr>
            <a:r>
              <a:rPr lang="nl-NL" sz="4800" dirty="0">
                <a:solidFill>
                  <a:schemeClr val="accent1"/>
                </a:solidFill>
              </a:rPr>
              <a:t>VRAGEN</a:t>
            </a:r>
          </a:p>
          <a:p>
            <a:pPr marL="457200" lvl="1" indent="0">
              <a:buNone/>
            </a:pPr>
            <a:r>
              <a:rPr lang="nl-NL" sz="4800" dirty="0">
                <a:solidFill>
                  <a:schemeClr val="accent1"/>
                </a:solidFill>
              </a:rPr>
              <a:t>																			</a:t>
            </a:r>
          </a:p>
          <a:p>
            <a:pPr marL="457200" lvl="1" indent="0" algn="ctr">
              <a:buNone/>
            </a:pPr>
            <a:endParaRPr lang="nl-NL" dirty="0"/>
          </a:p>
        </p:txBody>
      </p:sp>
    </p:spTree>
    <p:extLst>
      <p:ext uri="{BB962C8B-B14F-4D97-AF65-F5344CB8AC3E}">
        <p14:creationId xmlns:p14="http://schemas.microsoft.com/office/powerpoint/2010/main" val="133260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10" name="Tekstvak 9">
            <a:extLst>
              <a:ext uri="{FF2B5EF4-FFF2-40B4-BE49-F238E27FC236}">
                <a16:creationId xmlns:a16="http://schemas.microsoft.com/office/drawing/2014/main" id="{EA794FA9-E262-A42E-C867-693462DBFFF4}"/>
              </a:ext>
            </a:extLst>
          </p:cNvPr>
          <p:cNvSpPr txBox="1"/>
          <p:nvPr/>
        </p:nvSpPr>
        <p:spPr>
          <a:xfrm>
            <a:off x="3540792" y="2697136"/>
            <a:ext cx="4485608" cy="1015663"/>
          </a:xfrm>
          <a:prstGeom prst="rect">
            <a:avLst/>
          </a:prstGeom>
          <a:noFill/>
        </p:spPr>
        <p:txBody>
          <a:bodyPr wrap="square" rtlCol="0">
            <a:spAutoFit/>
          </a:bodyPr>
          <a:lstStyle/>
          <a:p>
            <a:r>
              <a:rPr lang="nl-NL" sz="6000" dirty="0"/>
              <a:t>Rondvraag ?</a:t>
            </a:r>
          </a:p>
        </p:txBody>
      </p:sp>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6 Rondvraag</a:t>
            </a:r>
          </a:p>
        </p:txBody>
      </p:sp>
    </p:spTree>
    <p:extLst>
      <p:ext uri="{BB962C8B-B14F-4D97-AF65-F5344CB8AC3E}">
        <p14:creationId xmlns:p14="http://schemas.microsoft.com/office/powerpoint/2010/main" val="266876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reenshot 2013-11-23 16.2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517232"/>
          </a:xfrm>
          <a:prstGeom prst="rect">
            <a:avLst/>
          </a:prstGeom>
        </p:spPr>
      </p:pic>
      <p:sp>
        <p:nvSpPr>
          <p:cNvPr id="4" name="Titel 3"/>
          <p:cNvSpPr>
            <a:spLocks noGrp="1"/>
          </p:cNvSpPr>
          <p:nvPr>
            <p:ph type="title"/>
          </p:nvPr>
        </p:nvSpPr>
        <p:spPr>
          <a:xfrm>
            <a:off x="1524000" y="4869160"/>
            <a:ext cx="9144000" cy="936104"/>
          </a:xfrm>
        </p:spPr>
        <p:txBody>
          <a:bodyPr>
            <a:normAutofit/>
          </a:bodyPr>
          <a:lstStyle/>
          <a:p>
            <a:pPr algn="ctr"/>
            <a:r>
              <a:rPr lang="nl-NL" b="1" dirty="0"/>
              <a:t>Bedankt </a:t>
            </a:r>
          </a:p>
        </p:txBody>
      </p:sp>
      <p:sp>
        <p:nvSpPr>
          <p:cNvPr id="2" name="Tekstvak 1"/>
          <p:cNvSpPr txBox="1"/>
          <p:nvPr/>
        </p:nvSpPr>
        <p:spPr>
          <a:xfrm>
            <a:off x="2927102" y="6095038"/>
            <a:ext cx="6337250" cy="646331"/>
          </a:xfrm>
          <a:prstGeom prst="rect">
            <a:avLst/>
          </a:prstGeom>
          <a:noFill/>
        </p:spPr>
        <p:txBody>
          <a:bodyPr wrap="square" rtlCol="0">
            <a:spAutoFit/>
          </a:bodyPr>
          <a:lstStyle/>
          <a:p>
            <a:pPr algn="ctr"/>
            <a:r>
              <a:rPr lang="nl-NL" dirty="0"/>
              <a:t>Bezoek de website voor het laatste nieuws over Stadstuin</a:t>
            </a:r>
          </a:p>
          <a:p>
            <a:pPr algn="ctr"/>
            <a:r>
              <a:rPr lang="nl-NL" b="1" dirty="0">
                <a:solidFill>
                  <a:srgbClr val="002060"/>
                </a:solidFill>
              </a:rPr>
              <a:t>www.onzestadstuin.nl</a:t>
            </a:r>
            <a:r>
              <a:rPr lang="nl-NL" dirty="0">
                <a:solidFill>
                  <a:srgbClr val="002060"/>
                </a:solidFill>
              </a:rPr>
              <a:t> </a:t>
            </a:r>
          </a:p>
        </p:txBody>
      </p:sp>
    </p:spTree>
    <p:extLst>
      <p:ext uri="{BB962C8B-B14F-4D97-AF65-F5344CB8AC3E}">
        <p14:creationId xmlns:p14="http://schemas.microsoft.com/office/powerpoint/2010/main" val="22386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1. Opening en vaststellen quorum</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580225"/>
            <a:ext cx="9296188" cy="2523768"/>
          </a:xfrm>
          <a:prstGeom prst="rect">
            <a:avLst/>
          </a:prstGeom>
          <a:noFill/>
        </p:spPr>
        <p:txBody>
          <a:bodyPr wrap="square" rtlCol="0">
            <a:spAutoFit/>
          </a:bodyPr>
          <a:lstStyle/>
          <a:p>
            <a:r>
              <a:rPr lang="nl-NL" sz="2000" b="1" dirty="0"/>
              <a:t>Quorum-eis: </a:t>
            </a:r>
            <a:r>
              <a:rPr lang="nl-NL" sz="2000" dirty="0"/>
              <a:t>Geldige besluiten kunnen uitsluitend worden genomen met een meerderheid van drie/vierde van het aantal uitgebrachte stemmen in een vergadering waarin ten minste 50% van het aantal deelgenoten aanwezig of vertegenwoordigd is. </a:t>
            </a:r>
          </a:p>
          <a:p>
            <a:pPr marL="457200" indent="-457200">
              <a:buFont typeface="+mj-lt"/>
              <a:buAutoNum type="alphaUcPeriod"/>
            </a:pPr>
            <a:endParaRPr lang="nl-NL" sz="2000" dirty="0"/>
          </a:p>
          <a:p>
            <a:pPr marL="457200" indent="-457200">
              <a:buFont typeface="+mj-lt"/>
              <a:buAutoNum type="alphaUcPeriod"/>
            </a:pPr>
            <a:r>
              <a:rPr lang="nl-NL" sz="2000" dirty="0"/>
              <a:t>Benoeming Heiko Breilmann als voorzitter van de vergadering</a:t>
            </a:r>
          </a:p>
          <a:p>
            <a:pPr marL="457200" indent="-457200">
              <a:buFont typeface="+mj-lt"/>
              <a:buAutoNum type="alphaUcPeriod"/>
            </a:pPr>
            <a:r>
              <a:rPr lang="nl-NL" sz="2000" dirty="0"/>
              <a:t>Organisatie Vergadering van Deelgenoten </a:t>
            </a:r>
            <a:r>
              <a:rPr lang="nl-NL" sz="2000" dirty="0" err="1"/>
              <a:t>vs</a:t>
            </a:r>
            <a:r>
              <a:rPr lang="nl-NL" sz="2000" dirty="0"/>
              <a:t> Stichting Stadstuin </a:t>
            </a:r>
          </a:p>
          <a:p>
            <a:pPr marL="457200" indent="-457200">
              <a:buFont typeface="+mj-lt"/>
              <a:buAutoNum type="alphaUcPeriod"/>
            </a:pPr>
            <a:r>
              <a:rPr lang="nl-NL" sz="2000" dirty="0"/>
              <a:t>Ingekomen stukken &amp; Mededelingen</a:t>
            </a:r>
          </a:p>
          <a:p>
            <a:endParaRPr lang="nl-NL" dirty="0"/>
          </a:p>
        </p:txBody>
      </p:sp>
      <p:pic>
        <p:nvPicPr>
          <p:cNvPr id="8" name="Picture 2" descr="Een vergadering voorzitten? Doe het als de pro's - MT/Sprout">
            <a:extLst>
              <a:ext uri="{FF2B5EF4-FFF2-40B4-BE49-F238E27FC236}">
                <a16:creationId xmlns:a16="http://schemas.microsoft.com/office/drawing/2014/main" id="{FD9CF639-2E4C-E433-C0B1-3C8F7383E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117" y="4103993"/>
            <a:ext cx="2534515" cy="16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1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1(2) Benoeming voorzitter van vergadering</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580225"/>
            <a:ext cx="9296188" cy="3785652"/>
          </a:xfrm>
          <a:prstGeom prst="rect">
            <a:avLst/>
          </a:prstGeom>
          <a:noFill/>
        </p:spPr>
        <p:txBody>
          <a:bodyPr wrap="square" rtlCol="0">
            <a:spAutoFit/>
          </a:bodyPr>
          <a:lstStyle/>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b="1" dirty="0"/>
          </a:p>
          <a:p>
            <a:endParaRPr lang="nl-NL" sz="2000" b="1" dirty="0"/>
          </a:p>
          <a:p>
            <a:r>
              <a:rPr lang="nl-NL" sz="2000" b="1" dirty="0"/>
              <a:t>Gevraagd besluit 1b: </a:t>
            </a:r>
            <a:r>
              <a:rPr lang="nl-NL" sz="2000" dirty="0"/>
              <a:t>Het voorstel is om Heiko Breilmann te benoemen als voorzitter van de vergadering van de vergadering deelgenoten.   </a:t>
            </a:r>
          </a:p>
          <a:p>
            <a:endParaRPr lang="nl-NL" sz="2000" dirty="0"/>
          </a:p>
        </p:txBody>
      </p:sp>
      <p:pic>
        <p:nvPicPr>
          <p:cNvPr id="4" name="Graphic 3" descr="Hamer met effen opvulling">
            <a:extLst>
              <a:ext uri="{FF2B5EF4-FFF2-40B4-BE49-F238E27FC236}">
                <a16:creationId xmlns:a16="http://schemas.microsoft.com/office/drawing/2014/main" id="{0FE31762-7183-420B-083E-7C495523D3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4190999"/>
            <a:ext cx="914400" cy="914400"/>
          </a:xfrm>
          <a:prstGeom prst="rect">
            <a:avLst/>
          </a:prstGeom>
        </p:spPr>
      </p:pic>
      <p:pic>
        <p:nvPicPr>
          <p:cNvPr id="2" name="Afbeelding 1">
            <a:extLst>
              <a:ext uri="{FF2B5EF4-FFF2-40B4-BE49-F238E27FC236}">
                <a16:creationId xmlns:a16="http://schemas.microsoft.com/office/drawing/2014/main" id="{537097A1-BBD5-765E-0A5E-6C87DB75640E}"/>
              </a:ext>
            </a:extLst>
          </p:cNvPr>
          <p:cNvPicPr>
            <a:picLocks noChangeAspect="1"/>
          </p:cNvPicPr>
          <p:nvPr/>
        </p:nvPicPr>
        <p:blipFill>
          <a:blip r:embed="rId6"/>
          <a:stretch>
            <a:fillRect/>
          </a:stretch>
        </p:blipFill>
        <p:spPr>
          <a:xfrm>
            <a:off x="5091112" y="1654445"/>
            <a:ext cx="1914525" cy="2495550"/>
          </a:xfrm>
          <a:prstGeom prst="rect">
            <a:avLst/>
          </a:prstGeom>
        </p:spPr>
      </p:pic>
    </p:spTree>
    <p:extLst>
      <p:ext uri="{BB962C8B-B14F-4D97-AF65-F5344CB8AC3E}">
        <p14:creationId xmlns:p14="http://schemas.microsoft.com/office/powerpoint/2010/main" val="100804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2. Vaststellen Notulen 23 mei 2023 en 28 juni 2023</a:t>
            </a:r>
          </a:p>
        </p:txBody>
      </p:sp>
      <p:sp>
        <p:nvSpPr>
          <p:cNvPr id="6" name="Tekstvak 5">
            <a:extLst>
              <a:ext uri="{FF2B5EF4-FFF2-40B4-BE49-F238E27FC236}">
                <a16:creationId xmlns:a16="http://schemas.microsoft.com/office/drawing/2014/main" id="{ACCCF4F1-2AA4-530F-FB36-7F87D730E578}"/>
              </a:ext>
            </a:extLst>
          </p:cNvPr>
          <p:cNvSpPr txBox="1"/>
          <p:nvPr/>
        </p:nvSpPr>
        <p:spPr>
          <a:xfrm>
            <a:off x="2443512" y="1580225"/>
            <a:ext cx="9296188" cy="1938992"/>
          </a:xfrm>
          <a:prstGeom prst="rect">
            <a:avLst/>
          </a:prstGeom>
          <a:noFill/>
        </p:spPr>
        <p:txBody>
          <a:bodyPr wrap="square" rtlCol="0">
            <a:spAutoFit/>
          </a:bodyPr>
          <a:lstStyle/>
          <a:p>
            <a:endParaRPr lang="nl-NL" sz="2000" b="1" dirty="0"/>
          </a:p>
          <a:p>
            <a:r>
              <a:rPr lang="nl-NL" sz="2000" dirty="0"/>
              <a:t>Zijn er behoudens kleine tekstuele slordigheden op –en aanmerkingen op de notulen van 23 mei 2023 en 28 juni 2023? </a:t>
            </a:r>
          </a:p>
          <a:p>
            <a:endParaRPr lang="nl-NL" sz="2000" b="1" dirty="0"/>
          </a:p>
          <a:p>
            <a:endParaRPr lang="nl-NL" sz="2000" b="1" dirty="0"/>
          </a:p>
          <a:p>
            <a:r>
              <a:rPr lang="nl-NL" sz="2000" b="1" dirty="0"/>
              <a:t>Gevraagd besluit 2a: </a:t>
            </a:r>
            <a:r>
              <a:rPr lang="nl-NL" sz="2000" dirty="0"/>
              <a:t>Het vaststellen van de notulen ALV 23 mei 2023 en 28 juni 2023</a:t>
            </a:r>
            <a:endParaRPr lang="nl-NL" dirty="0"/>
          </a:p>
        </p:txBody>
      </p:sp>
      <p:pic>
        <p:nvPicPr>
          <p:cNvPr id="3074" name="Picture 2" descr="Notulen Algemene Ledenvergadering 13 Januari 2020 | TC-Blerick">
            <a:extLst>
              <a:ext uri="{FF2B5EF4-FFF2-40B4-BE49-F238E27FC236}">
                <a16:creationId xmlns:a16="http://schemas.microsoft.com/office/drawing/2014/main" id="{CFFC5BE8-79D4-3DDF-90EB-60DDA6076E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913" y="3887991"/>
            <a:ext cx="1517674" cy="158022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Hamer met effen opvulling">
            <a:extLst>
              <a:ext uri="{FF2B5EF4-FFF2-40B4-BE49-F238E27FC236}">
                <a16:creationId xmlns:a16="http://schemas.microsoft.com/office/drawing/2014/main" id="{D3422469-D071-09C3-A5AB-AD39636B3D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7835" y="2888672"/>
            <a:ext cx="914400" cy="914400"/>
          </a:xfrm>
          <a:prstGeom prst="rect">
            <a:avLst/>
          </a:prstGeom>
        </p:spPr>
      </p:pic>
    </p:spTree>
    <p:extLst>
      <p:ext uri="{BB962C8B-B14F-4D97-AF65-F5344CB8AC3E}">
        <p14:creationId xmlns:p14="http://schemas.microsoft.com/office/powerpoint/2010/main" val="399016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419108" y="1104511"/>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Balans</a:t>
            </a:r>
          </a:p>
        </p:txBody>
      </p:sp>
      <p:pic>
        <p:nvPicPr>
          <p:cNvPr id="7170" name="Picture 2" descr="Hoe wordt een balans opgesteld?">
            <a:extLst>
              <a:ext uri="{FF2B5EF4-FFF2-40B4-BE49-F238E27FC236}">
                <a16:creationId xmlns:a16="http://schemas.microsoft.com/office/drawing/2014/main" id="{A84B54FF-3DBA-7662-AB71-FBD2828B7C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4632" y="5427577"/>
            <a:ext cx="1244890" cy="84465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3. Besluiten omtrent jaarverslag 2023</a:t>
            </a:r>
          </a:p>
        </p:txBody>
      </p:sp>
      <p:pic>
        <p:nvPicPr>
          <p:cNvPr id="9" name="Afbeelding 8">
            <a:extLst>
              <a:ext uri="{FF2B5EF4-FFF2-40B4-BE49-F238E27FC236}">
                <a16:creationId xmlns:a16="http://schemas.microsoft.com/office/drawing/2014/main" id="{682BB50C-4E45-1721-F862-E8E0F216435F}"/>
              </a:ext>
            </a:extLst>
          </p:cNvPr>
          <p:cNvPicPr>
            <a:picLocks noChangeAspect="1"/>
          </p:cNvPicPr>
          <p:nvPr/>
        </p:nvPicPr>
        <p:blipFill>
          <a:blip r:embed="rId5"/>
          <a:stretch>
            <a:fillRect/>
          </a:stretch>
        </p:blipFill>
        <p:spPr>
          <a:xfrm>
            <a:off x="2419109" y="1752584"/>
            <a:ext cx="6673134" cy="4829584"/>
          </a:xfrm>
          <a:prstGeom prst="rect">
            <a:avLst/>
          </a:prstGeom>
        </p:spPr>
      </p:pic>
    </p:spTree>
    <p:extLst>
      <p:ext uri="{BB962C8B-B14F-4D97-AF65-F5344CB8AC3E}">
        <p14:creationId xmlns:p14="http://schemas.microsoft.com/office/powerpoint/2010/main" val="421218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062147"/>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000" b="1" dirty="0"/>
          </a:p>
          <a:p>
            <a:endParaRPr lang="nl-NL" sz="2000" b="1" dirty="0"/>
          </a:p>
        </p:txBody>
      </p:sp>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3(2) Besluiten omtrent jaarverslag 2023</a:t>
            </a:r>
          </a:p>
        </p:txBody>
      </p:sp>
      <p:pic>
        <p:nvPicPr>
          <p:cNvPr id="9" name="Afbeelding 8">
            <a:extLst>
              <a:ext uri="{FF2B5EF4-FFF2-40B4-BE49-F238E27FC236}">
                <a16:creationId xmlns:a16="http://schemas.microsoft.com/office/drawing/2014/main" id="{F077AE9A-EFFD-A5E2-BD5D-D3456D4941F5}"/>
              </a:ext>
            </a:extLst>
          </p:cNvPr>
          <p:cNvPicPr>
            <a:picLocks noChangeAspect="1"/>
          </p:cNvPicPr>
          <p:nvPr/>
        </p:nvPicPr>
        <p:blipFill>
          <a:blip r:embed="rId4"/>
          <a:stretch>
            <a:fillRect/>
          </a:stretch>
        </p:blipFill>
        <p:spPr>
          <a:xfrm>
            <a:off x="2597484" y="1143647"/>
            <a:ext cx="6166953" cy="5020156"/>
          </a:xfrm>
          <a:prstGeom prst="rect">
            <a:avLst/>
          </a:prstGeom>
        </p:spPr>
      </p:pic>
    </p:spTree>
    <p:extLst>
      <p:ext uri="{BB962C8B-B14F-4D97-AF65-F5344CB8AC3E}">
        <p14:creationId xmlns:p14="http://schemas.microsoft.com/office/powerpoint/2010/main" val="421601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tective 3 stock afbeelding. Image of fedora, veiligheid - 160799">
            <a:extLst>
              <a:ext uri="{FF2B5EF4-FFF2-40B4-BE49-F238E27FC236}">
                <a16:creationId xmlns:a16="http://schemas.microsoft.com/office/drawing/2014/main" id="{AA3B57BB-322F-03AF-F8D3-381A94FA79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457" y="1188544"/>
            <a:ext cx="2065543" cy="234141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197226"/>
            <a:ext cx="8840020" cy="74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Vaststellen jaarverslagen en decharge bestuur</a:t>
            </a:r>
          </a:p>
        </p:txBody>
      </p:sp>
      <p:sp>
        <p:nvSpPr>
          <p:cNvPr id="6" name="Tekstvak 5">
            <a:extLst>
              <a:ext uri="{FF2B5EF4-FFF2-40B4-BE49-F238E27FC236}">
                <a16:creationId xmlns:a16="http://schemas.microsoft.com/office/drawing/2014/main" id="{ACCCF4F1-2AA4-530F-FB36-7F87D730E578}"/>
              </a:ext>
            </a:extLst>
          </p:cNvPr>
          <p:cNvSpPr txBox="1"/>
          <p:nvPr/>
        </p:nvSpPr>
        <p:spPr>
          <a:xfrm>
            <a:off x="2443512" y="1684136"/>
            <a:ext cx="8015941" cy="2862322"/>
          </a:xfrm>
          <a:prstGeom prst="rect">
            <a:avLst/>
          </a:prstGeom>
          <a:noFill/>
        </p:spPr>
        <p:txBody>
          <a:bodyPr wrap="square" rtlCol="0">
            <a:spAutoFit/>
          </a:bodyPr>
          <a:lstStyle/>
          <a:p>
            <a:pPr algn="l"/>
            <a:endParaRPr lang="nl-NL" sz="1800" b="1" i="0" u="none" strike="noStrike" baseline="0" dirty="0">
              <a:solidFill>
                <a:srgbClr val="000000"/>
              </a:solidFill>
              <a:latin typeface="Calibri" panose="020F0502020204030204" pitchFamily="34" charset="0"/>
            </a:endParaRPr>
          </a:p>
          <a:p>
            <a:pPr algn="l"/>
            <a:r>
              <a:rPr lang="nl-NL" sz="1800" b="1" i="0" u="none" strike="noStrike" baseline="0" dirty="0">
                <a:solidFill>
                  <a:srgbClr val="000000"/>
                </a:solidFill>
                <a:latin typeface="Calibri" panose="020F0502020204030204" pitchFamily="34" charset="0"/>
              </a:rPr>
              <a:t>Externe controle is uitgevoerd door:</a:t>
            </a:r>
          </a:p>
          <a:p>
            <a:pPr algn="l"/>
            <a:r>
              <a:rPr lang="nl-NL" dirty="0">
                <a:solidFill>
                  <a:srgbClr val="000000"/>
                </a:solidFill>
                <a:latin typeface="Calibri" panose="020F0502020204030204" pitchFamily="34" charset="0"/>
              </a:rPr>
              <a:t>Kascommissie</a:t>
            </a:r>
          </a:p>
          <a:p>
            <a:pPr algn="l"/>
            <a:endParaRPr lang="nl-NL" sz="1800" b="0" i="0" u="none" strike="noStrike" baseline="0" dirty="0">
              <a:solidFill>
                <a:srgbClr val="000000"/>
              </a:solidFill>
              <a:latin typeface="Calibri" panose="020F0502020204030204" pitchFamily="34" charset="0"/>
            </a:endParaRPr>
          </a:p>
          <a:p>
            <a:pPr algn="l"/>
            <a:endParaRPr lang="nl-NL" sz="1800" b="0" i="0" u="none" strike="noStrike" baseline="0" dirty="0">
              <a:solidFill>
                <a:srgbClr val="000000"/>
              </a:solidFill>
              <a:latin typeface="Calibri" panose="020F0502020204030204" pitchFamily="34" charset="0"/>
            </a:endParaRPr>
          </a:p>
          <a:p>
            <a:pPr algn="l"/>
            <a:r>
              <a:rPr lang="nl-NL" sz="1800" b="1" i="1" u="none" strike="noStrike" baseline="0" dirty="0">
                <a:solidFill>
                  <a:srgbClr val="000000"/>
                </a:solidFill>
                <a:latin typeface="Calibri" panose="020F0502020204030204" pitchFamily="34" charset="0"/>
              </a:rPr>
              <a:t>Uitkomst</a:t>
            </a:r>
          </a:p>
          <a:p>
            <a:pPr marL="285750" indent="-285750" algn="l">
              <a:buFontTx/>
              <a:buChar char="-"/>
            </a:pPr>
            <a:r>
              <a:rPr lang="nl-NL" i="1" dirty="0">
                <a:solidFill>
                  <a:srgbClr val="000000"/>
                </a:solidFill>
                <a:latin typeface="Calibri" panose="020F0502020204030204" pitchFamily="34" charset="0"/>
              </a:rPr>
              <a:t>De Kascommissie heeft de boeken over het jaar 2023 gecontroleerd deze geven een reëel beeld van de diverse inkomsten en uitgaven. Zij stelt de vergadering voor het jaarverslag 2023 vast te stellen en het bestuur decharge te verlenen voor het gevoerde financiële beleid 2023. </a:t>
            </a:r>
            <a:endParaRPr lang="nl-NL" sz="2000" b="1" i="1" dirty="0"/>
          </a:p>
        </p:txBody>
      </p:sp>
      <p:sp>
        <p:nvSpPr>
          <p:cNvPr id="11" name="Tekstvak 10">
            <a:extLst>
              <a:ext uri="{FF2B5EF4-FFF2-40B4-BE49-F238E27FC236}">
                <a16:creationId xmlns:a16="http://schemas.microsoft.com/office/drawing/2014/main" id="{F4B8DCFD-BB9F-4BC8-22B8-4ABAFDEE934C}"/>
              </a:ext>
            </a:extLst>
          </p:cNvPr>
          <p:cNvSpPr txBox="1"/>
          <p:nvPr/>
        </p:nvSpPr>
        <p:spPr>
          <a:xfrm>
            <a:off x="2502235" y="5253690"/>
            <a:ext cx="9462751" cy="707886"/>
          </a:xfrm>
          <a:prstGeom prst="rect">
            <a:avLst/>
          </a:prstGeom>
          <a:noFill/>
        </p:spPr>
        <p:txBody>
          <a:bodyPr wrap="square" rtlCol="0">
            <a:spAutoFit/>
          </a:bodyPr>
          <a:lstStyle/>
          <a:p>
            <a:r>
              <a:rPr lang="nl-NL" sz="2000" b="1" dirty="0"/>
              <a:t>Gevraagd besluit 3a: </a:t>
            </a:r>
            <a:r>
              <a:rPr lang="nl-NL" sz="2000" dirty="0"/>
              <a:t>Jaarverslag 2023 vaststellen en het verlenen van decharge aan het bestuur.</a:t>
            </a:r>
            <a:endParaRPr lang="nl-NL" dirty="0"/>
          </a:p>
        </p:txBody>
      </p:sp>
      <p:pic>
        <p:nvPicPr>
          <p:cNvPr id="12" name="Graphic 11" descr="Hamer met effen opvulling">
            <a:extLst>
              <a:ext uri="{FF2B5EF4-FFF2-40B4-BE49-F238E27FC236}">
                <a16:creationId xmlns:a16="http://schemas.microsoft.com/office/drawing/2014/main" id="{FCB0023E-564E-BD3F-64A9-3E67817C81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9112" y="4996545"/>
            <a:ext cx="914400" cy="914400"/>
          </a:xfrm>
          <a:prstGeom prst="rect">
            <a:avLst/>
          </a:prstGeom>
        </p:spPr>
      </p:pic>
      <p:sp>
        <p:nvSpPr>
          <p:cNvPr id="9"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3(3) Besluiten omtrent jaarverslag 2023</a:t>
            </a:r>
          </a:p>
        </p:txBody>
      </p:sp>
    </p:spTree>
    <p:extLst>
      <p:ext uri="{BB962C8B-B14F-4D97-AF65-F5344CB8AC3E}">
        <p14:creationId xmlns:p14="http://schemas.microsoft.com/office/powerpoint/2010/main" val="363776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166055"/>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Bestemming exploitatieresultaat</a:t>
            </a:r>
          </a:p>
        </p:txBody>
      </p:sp>
      <p:sp>
        <p:nvSpPr>
          <p:cNvPr id="10" name="Tekstvak 9">
            <a:extLst>
              <a:ext uri="{FF2B5EF4-FFF2-40B4-BE49-F238E27FC236}">
                <a16:creationId xmlns:a16="http://schemas.microsoft.com/office/drawing/2014/main" id="{EA794FA9-E262-A42E-C867-693462DBFFF4}"/>
              </a:ext>
            </a:extLst>
          </p:cNvPr>
          <p:cNvSpPr txBox="1"/>
          <p:nvPr/>
        </p:nvSpPr>
        <p:spPr>
          <a:xfrm>
            <a:off x="2443512" y="2006256"/>
            <a:ext cx="9296188" cy="3170099"/>
          </a:xfrm>
          <a:prstGeom prst="rect">
            <a:avLst/>
          </a:prstGeom>
          <a:noFill/>
        </p:spPr>
        <p:txBody>
          <a:bodyPr wrap="square" rtlCol="0">
            <a:spAutoFit/>
          </a:bodyPr>
          <a:lstStyle/>
          <a:p>
            <a:endParaRPr lang="nl-NL" sz="2000" b="1" dirty="0"/>
          </a:p>
          <a:p>
            <a:r>
              <a:rPr lang="nl-NL" sz="2000" dirty="0"/>
              <a:t>Formeel besluit de vergadering van deelgenoten wat te doen met het exploitatieresultaat. De vergadering kan besluiten dat het verschil door de deelgenoten na rato moet worden bijgelegd. Of dat het resultaat ten laste wordt gebracht van de reserves. Met dit laatste is rekening gehouden in de cijfers.</a:t>
            </a:r>
          </a:p>
          <a:p>
            <a:endParaRPr lang="nl-NL" sz="2000" b="1" dirty="0"/>
          </a:p>
          <a:p>
            <a:endParaRPr lang="nl-NL" sz="2000" b="1" dirty="0"/>
          </a:p>
          <a:p>
            <a:r>
              <a:rPr lang="nl-NL" sz="2000" b="1" dirty="0"/>
              <a:t>Gevraagd besluit 3b: </a:t>
            </a:r>
            <a:r>
              <a:rPr lang="nl-NL" sz="2000" dirty="0"/>
              <a:t>Het voorstel aan de vergadering is om het negatieve exploitatieresultaat van 2023 ten laste te brengen van de reserves. Het gaat hierbij om een bedrag van € 121.425.</a:t>
            </a:r>
            <a:endParaRPr lang="nl-NL" dirty="0"/>
          </a:p>
        </p:txBody>
      </p:sp>
      <p:pic>
        <p:nvPicPr>
          <p:cNvPr id="11" name="Graphic 10" descr="Hamer met effen opvulling">
            <a:extLst>
              <a:ext uri="{FF2B5EF4-FFF2-40B4-BE49-F238E27FC236}">
                <a16:creationId xmlns:a16="http://schemas.microsoft.com/office/drawing/2014/main" id="{468FFA38-1A8F-024B-8BB7-EC39F65E4A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3506139"/>
            <a:ext cx="914400" cy="914400"/>
          </a:xfrm>
          <a:prstGeom prst="rect">
            <a:avLst/>
          </a:prstGeom>
        </p:spPr>
      </p:pic>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5b Besluiten omtrent jaarverslag 2023</a:t>
            </a:r>
          </a:p>
        </p:txBody>
      </p:sp>
    </p:spTree>
    <p:extLst>
      <p:ext uri="{BB962C8B-B14F-4D97-AF65-F5344CB8AC3E}">
        <p14:creationId xmlns:p14="http://schemas.microsoft.com/office/powerpoint/2010/main" val="39066935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868F620-4DD8-42A5-85EB-334FABA7F84D}" vid="{DFDC18E5-C4A1-40F2-942B-3908A3F9AF8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Stadstuin sjabloon</Template>
  <TotalTime>0</TotalTime>
  <Words>1050</Words>
  <Application>Microsoft Office PowerPoint</Application>
  <PresentationFormat>Breedbeeld</PresentationFormat>
  <Paragraphs>190</Paragraphs>
  <Slides>26</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5.Financiële toekomst   Stadstuin</vt:lpstr>
      <vt:lpstr>Aanleiding</vt:lpstr>
      <vt:lpstr>Het mandelig gebied</vt:lpstr>
      <vt:lpstr>Vragen van makelaars en  notarissen die we nu krijgen</vt:lpstr>
      <vt:lpstr>Concrete cijfers</vt:lpstr>
      <vt:lpstr>Concrete cijfers</vt:lpstr>
      <vt:lpstr>Mogelijke oplossingen (1)</vt:lpstr>
      <vt:lpstr>Scenario’s</vt:lpstr>
      <vt:lpstr>Aanvullende kosten in de eigen bijdrage scenario’s</vt:lpstr>
      <vt:lpstr>Mogelijke oplossingen (2)</vt:lpstr>
      <vt:lpstr>Sprong in de tijd…. 2031</vt:lpstr>
      <vt:lpstr>De uitdaging</vt:lpstr>
      <vt:lpstr>We moeten een kant op, maar welke?</vt:lpstr>
      <vt:lpstr> </vt:lpstr>
      <vt:lpstr>PowerPoint-presentatie</vt:lpstr>
      <vt:lpstr>Bedankt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Bas Kemper</dc:creator>
  <cp:lastModifiedBy>Bart van Urk</cp:lastModifiedBy>
  <cp:revision>79</cp:revision>
  <cp:lastPrinted>2023-05-22T10:41:26Z</cp:lastPrinted>
  <dcterms:created xsi:type="dcterms:W3CDTF">2021-04-20T15:24:38Z</dcterms:created>
  <dcterms:modified xsi:type="dcterms:W3CDTF">2024-05-14T12:30:29Z</dcterms:modified>
</cp:coreProperties>
</file>