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341" r:id="rId3"/>
    <p:sldId id="378" r:id="rId4"/>
    <p:sldId id="379" r:id="rId5"/>
    <p:sldId id="380" r:id="rId6"/>
    <p:sldId id="381" r:id="rId7"/>
  </p:sldIdLst>
  <p:sldSz cx="12192000" cy="6858000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4719303E-3C41-45BC-865B-7D27A39413E5}">
          <p14:sldIdLst>
            <p14:sldId id="278"/>
            <p14:sldId id="341"/>
            <p14:sldId id="378"/>
            <p14:sldId id="379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 Kemper" initials="BK" lastIdx="1" clrIdx="0">
    <p:extLst>
      <p:ext uri="{19B8F6BF-5375-455C-9EA6-DF929625EA0E}">
        <p15:presenceInfo xmlns:p15="http://schemas.microsoft.com/office/powerpoint/2012/main" userId="3b5bbec01500c6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2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76CF-49B6-4E34-B421-E3CC7ADB5608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E396-5D0C-482A-B9B8-665664BE6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82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9063" cy="36401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642F-34D6-4865-AB6D-F043FAE40A8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07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9063" cy="36401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853" indent="-240853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642F-34D6-4865-AB6D-F043FAE40A8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94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9063" cy="36401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853" indent="-240853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642F-34D6-4865-AB6D-F043FAE40A8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84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9063" cy="36401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853" indent="-240853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642F-34D6-4865-AB6D-F043FAE40A8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46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9063" cy="36401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853" indent="-240853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642F-34D6-4865-AB6D-F043FAE40A8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41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9063" cy="36401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853" indent="-240853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642F-34D6-4865-AB6D-F043FAE40A8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55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5CA6-52DA-4732-AD3B-D939CC72A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CFFB7D-3EF7-4D4E-9F66-C41E0C322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C7AC4C-8438-40BF-9ED3-09A22D8F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FE2EEE-035C-4663-B35D-AB4A7E6F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1B1F8-FACC-4F82-BD76-D7D23239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27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1C140-8ADD-4900-903D-9936AB79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BE8B54-6CF2-411C-A180-538D01F1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BCA527-2B1E-4A8E-86E1-92861ECA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CE2189-FB7E-4CBA-B69C-377AE242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6FB8DC-6467-4F4B-A1F3-D15F1526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3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19232E-818B-43E3-9EE7-F529B4D78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FFA277-A0E6-4A12-8D73-A9D9CD0AE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A601CC-9407-4A40-85D2-AC3FDC14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0014D6-023B-48DD-9109-7DFFDB6C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315822-5EA2-44DD-A21A-60A02D99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2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DD740-67C0-4191-B652-BF072816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07724A-CC71-4349-8158-CDE69EB89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0C2EC-9C63-402D-907B-FA47B719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58C7D0-A353-47EB-A776-6767AD61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17EBD6-DA6A-41EC-9C51-3BB04CAD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67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3DCFC-9AA4-4B34-A53B-C68DDE2D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3A25F3-FB5A-4782-833E-037AE9C27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64C012-29E6-4D5F-B5BD-D8236D53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3F676-4CE4-4603-A2A1-434E6D7A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BCFD38-F22C-4538-AFF7-300E227F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59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C7D3B-331B-44BF-9E76-EFC93DC8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63FB07-6256-414C-85D9-B25A0E473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83B40B-2E7A-42FC-AC22-0E95B0F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B996A2-CE21-4551-81A2-FC5662E2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3F228C-0AE7-4376-9930-81A69C52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9C9894-6C50-4952-99A3-B451B0FC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11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3D737-485F-4EE3-8A1C-D3CB386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AFC614-CF8D-4C71-B37C-F5B238C46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CAFB79-257D-4064-BE4B-E13F0BA17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9A1F12-6A60-4E19-A7D7-886FE2F19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084E98-B2FD-4BF0-848E-EE95614E3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FBD8FD4-E3CF-45DD-8DCC-2FF404FD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F4341A-B582-425A-8672-E33D7490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C8D919-EFC0-4D00-9E47-83E0650F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27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4248E-26F2-4E34-BA4A-D0C9BEBF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8E2D78-F9F3-4EFA-A5EC-A5C6C454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2011BB-72EE-43A8-9434-9CDBC1DD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A76AC7-2EEF-4F50-83B1-7B09E8E6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9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95BA56-9DD8-41F3-B1F6-99B416F3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7EC0DD-0844-40AF-AE45-DD04B432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2DC570-039D-41CB-A1BB-1F59D169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6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99369-9608-4681-857D-78F5F3F0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67CBC-8994-4E55-B2D9-EB26258C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6726A0-5752-4DEF-9061-252B56B92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90943C-B186-4E14-8EC3-2940A928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64FD19-A651-43C8-8860-4D3D27D5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0D0038-664A-4BE0-86A8-36DFD8DE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07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DEBBB-4CFC-4272-BB3A-62536CDF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5229A3-B814-49BF-B423-1C87E1B80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377F2C-C87A-40D6-987A-6B9BB459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E154C8-D2CE-4F5B-92D8-291C36F6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998820-8872-4794-983E-C4F7F5C3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37660E-2B08-45D5-9DCB-2144C302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09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F9AA28-3D8D-4C98-8ED3-FA42B61B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1C45A2-06C1-4CA3-9935-3BF29DE7A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D7E8A8-0183-454A-A391-6502F59D7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6B70E-C972-4DD6-B8EB-F8E49690F4F5}" type="datetimeFigureOut">
              <a:rPr lang="nl-NL" smtClean="0"/>
              <a:t>09-12-2025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123669-432E-441A-89EB-713BE20C5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E3652-FAF0-425C-AB4F-F3D6EF5C3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E7CB1-6F01-400C-BC22-BDB58C4FAF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reenshot 2013-11-23 16.28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517232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1524000" y="4869160"/>
            <a:ext cx="9144000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nl-NL" b="1" dirty="0"/>
              <a:t>Verschillen in beheer per 2026</a:t>
            </a:r>
            <a:br>
              <a:rPr lang="nl-NL" b="1" dirty="0"/>
            </a:br>
            <a:r>
              <a:rPr lang="nl-NL" sz="6000" b="1" dirty="0">
                <a:solidFill>
                  <a:srgbClr val="006600"/>
                </a:solidFill>
              </a:rPr>
              <a:t>Stadstuin</a:t>
            </a:r>
            <a:r>
              <a:rPr lang="nl-NL" sz="6000" b="1" dirty="0"/>
              <a:t> </a:t>
            </a:r>
          </a:p>
          <a:p>
            <a:pPr>
              <a:lnSpc>
                <a:spcPct val="110000"/>
              </a:lnSpc>
            </a:pPr>
            <a:r>
              <a:rPr lang="nl-NL" sz="3200" dirty="0"/>
              <a:t>17 december 2025</a:t>
            </a:r>
          </a:p>
        </p:txBody>
      </p:sp>
    </p:spTree>
    <p:extLst>
      <p:ext uri="{BB962C8B-B14F-4D97-AF65-F5344CB8AC3E}">
        <p14:creationId xmlns:p14="http://schemas.microsoft.com/office/powerpoint/2010/main" val="246664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8CA6DEB-CC6A-44C3-8EFA-C022E622C838}"/>
              </a:ext>
            </a:extLst>
          </p:cNvPr>
          <p:cNvSpPr txBox="1"/>
          <p:nvPr/>
        </p:nvSpPr>
        <p:spPr>
          <a:xfrm>
            <a:off x="299864" y="627223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2060"/>
                </a:solidFill>
              </a:rPr>
              <a:t>www.onzestadstuin.nl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C1458F57-7195-4F55-9969-269347F53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7" y="70616"/>
            <a:ext cx="1893755" cy="1583829"/>
          </a:xfr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DDA7F99-ED5C-42AF-A52D-FEE0D148DC02}"/>
              </a:ext>
            </a:extLst>
          </p:cNvPr>
          <p:cNvSpPr txBox="1">
            <a:spLocks/>
          </p:cNvSpPr>
          <p:nvPr/>
        </p:nvSpPr>
        <p:spPr>
          <a:xfrm>
            <a:off x="2502235" y="563379"/>
            <a:ext cx="7092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/>
              <a:t>Verschillen in (groen)beheer per 2026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CCCF4F1-2AA4-530F-FB36-7F87D730E578}"/>
              </a:ext>
            </a:extLst>
          </p:cNvPr>
          <p:cNvSpPr txBox="1"/>
          <p:nvPr/>
        </p:nvSpPr>
        <p:spPr>
          <a:xfrm>
            <a:off x="2502235" y="1580225"/>
            <a:ext cx="92961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dit document zullen wij nader ingaan op de belangrijkste verschillen die zullen ontstaan door per 1/1/2026 het (groen)beheer in de Stadstuin door de gemeente Amersfoort te laten uitvoeren in plaats van de huidige situatie waarin wij werken met een parkmanager en een uitvoerende hovenier.</a:t>
            </a:r>
          </a:p>
          <a:p>
            <a:endParaRPr lang="nl-NL" dirty="0"/>
          </a:p>
        </p:txBody>
      </p:sp>
      <p:pic>
        <p:nvPicPr>
          <p:cNvPr id="8" name="Picture 2" descr="Een vergadering voorzitten? Doe het als de pro's - MT/Sprout">
            <a:extLst>
              <a:ext uri="{FF2B5EF4-FFF2-40B4-BE49-F238E27FC236}">
                <a16:creationId xmlns:a16="http://schemas.microsoft.com/office/drawing/2014/main" id="{FD9CF639-2E4C-E433-C0B1-3C8F7383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4" y="3326577"/>
            <a:ext cx="2534515" cy="16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1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2543077-2593-5712-F6DC-4FD8F5B94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08334"/>
              </p:ext>
            </p:extLst>
          </p:nvPr>
        </p:nvGraphicFramePr>
        <p:xfrm>
          <a:off x="415636" y="187838"/>
          <a:ext cx="1142406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016">
                  <a:extLst>
                    <a:ext uri="{9D8B030D-6E8A-4147-A177-3AD203B41FA5}">
                      <a16:colId xmlns:a16="http://schemas.microsoft.com/office/drawing/2014/main" val="4221827785"/>
                    </a:ext>
                  </a:extLst>
                </a:gridCol>
                <a:gridCol w="2856016">
                  <a:extLst>
                    <a:ext uri="{9D8B030D-6E8A-4147-A177-3AD203B41FA5}">
                      <a16:colId xmlns:a16="http://schemas.microsoft.com/office/drawing/2014/main" val="462178591"/>
                    </a:ext>
                  </a:extLst>
                </a:gridCol>
                <a:gridCol w="2856016">
                  <a:extLst>
                    <a:ext uri="{9D8B030D-6E8A-4147-A177-3AD203B41FA5}">
                      <a16:colId xmlns:a16="http://schemas.microsoft.com/office/drawing/2014/main" val="1305739544"/>
                    </a:ext>
                  </a:extLst>
                </a:gridCol>
                <a:gridCol w="2856016">
                  <a:extLst>
                    <a:ext uri="{9D8B030D-6E8A-4147-A177-3AD203B41FA5}">
                      <a16:colId xmlns:a16="http://schemas.microsoft.com/office/drawing/2014/main" val="506972457"/>
                    </a:ext>
                  </a:extLst>
                </a:gridCol>
              </a:tblGrid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Huidige situatie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Situatie per 1/1/2026 met gemeente Amersfoort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Opmerking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801187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Contractvorm &amp;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Per 3 jaar nieuw contract inclusief onderhandeling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Onbepaalde 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817107"/>
                  </a:ext>
                </a:extLst>
              </a:tr>
              <a:tr h="1064025">
                <a:tc>
                  <a:txBody>
                    <a:bodyPr/>
                    <a:lstStyle/>
                    <a:p>
                      <a:r>
                        <a:rPr lang="nl-NL" dirty="0"/>
                        <a:t>Opzegging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Per 3 jaar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Opzegtermijn 1 jaar per einde kalenderjaar. Kan door beide partijen worden beëindigd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Voorbeeld voorwaarde gemeente: actief Stichtingsbestuur Stadstuin &amp; voldoende financiën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0211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Kosten overeenkomst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€ 226.000 per jaar (2025)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€ 82.000 per jaar, zijnde een kostendekkende vergoeding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Jaarlijks wordt geïndexeerd. Start 1/1/2027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18197"/>
                  </a:ext>
                </a:extLst>
              </a:tr>
              <a:tr h="818481">
                <a:tc>
                  <a:txBody>
                    <a:bodyPr/>
                    <a:lstStyle/>
                    <a:p>
                      <a:r>
                        <a:rPr lang="nl-NL" dirty="0"/>
                        <a:t>Operationele aansturing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Eigen parkmanager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Gebiedsbeheerder Nieuwland gemeente Amersfoort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1765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Kosten operationele aansturing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€ 36.000 per jaar (2025)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Geïntegreerd in de beheersovereenkomst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* Start 1/1/2026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59441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Kwaliteitsniveau onderhoud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Niveau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Niveau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Gebaseerd op CROW huidig niveau voor heel Amersfoort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44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Wijziging kwaliteit 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 ons n.a.v. meerderheid stemmen in </a:t>
                      </a:r>
                      <a:r>
                        <a:rPr lang="nl-NL" dirty="0" err="1"/>
                        <a:t>VvD</a:t>
                      </a:r>
                      <a:r>
                        <a:rPr lang="nl-NL" dirty="0"/>
                        <a:t> vergadering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Door middel van aan aanpassing voor heel Amersfoort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* Wij gaan dus automatisch mee als heel Amersfoort wijzigt.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5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86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2543077-2593-5712-F6DC-4FD8F5B94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81288"/>
              </p:ext>
            </p:extLst>
          </p:nvPr>
        </p:nvGraphicFramePr>
        <p:xfrm>
          <a:off x="415636" y="128463"/>
          <a:ext cx="11424064" cy="667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016">
                  <a:extLst>
                    <a:ext uri="{9D8B030D-6E8A-4147-A177-3AD203B41FA5}">
                      <a16:colId xmlns:a16="http://schemas.microsoft.com/office/drawing/2014/main" val="4221827785"/>
                    </a:ext>
                  </a:extLst>
                </a:gridCol>
                <a:gridCol w="2856016">
                  <a:extLst>
                    <a:ext uri="{9D8B030D-6E8A-4147-A177-3AD203B41FA5}">
                      <a16:colId xmlns:a16="http://schemas.microsoft.com/office/drawing/2014/main" val="462178591"/>
                    </a:ext>
                  </a:extLst>
                </a:gridCol>
                <a:gridCol w="2856016">
                  <a:extLst>
                    <a:ext uri="{9D8B030D-6E8A-4147-A177-3AD203B41FA5}">
                      <a16:colId xmlns:a16="http://schemas.microsoft.com/office/drawing/2014/main" val="1305739544"/>
                    </a:ext>
                  </a:extLst>
                </a:gridCol>
                <a:gridCol w="2856016">
                  <a:extLst>
                    <a:ext uri="{9D8B030D-6E8A-4147-A177-3AD203B41FA5}">
                      <a16:colId xmlns:a16="http://schemas.microsoft.com/office/drawing/2014/main" val="506972457"/>
                    </a:ext>
                  </a:extLst>
                </a:gridCol>
              </a:tblGrid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Huidige situatie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Situatie per 1/1/2026 met gemeente Amersfoort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Opmerking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801187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Overlegstructuur overeenkomst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Stichting Stadstuin + parkmanager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Stuurgroep*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* Gebied coördinator gemeente en minimaal 3 leden stichting Stadstuin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817107"/>
                  </a:ext>
                </a:extLst>
              </a:tr>
              <a:tr h="1064025">
                <a:tc>
                  <a:txBody>
                    <a:bodyPr/>
                    <a:lstStyle/>
                    <a:p>
                      <a:r>
                        <a:rPr lang="nl-NL" dirty="0"/>
                        <a:t>Communicatie over meldingen en verzoeken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Via parkmanager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Via gebiedsbeheerder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0211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r>
                        <a:rPr lang="nl-NL" dirty="0"/>
                        <a:t>Kosten vervangingsinvesteringen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Zelf financieren als onderdeel van het </a:t>
                      </a:r>
                      <a:r>
                        <a:rPr lang="nl-NL" dirty="0" err="1"/>
                        <a:t>Meerjarenonderhoudsplan</a:t>
                      </a:r>
                      <a:r>
                        <a:rPr lang="nl-NL" dirty="0"/>
                        <a:t> (MJOP), begroot op 1 </a:t>
                      </a:r>
                      <a:r>
                        <a:rPr lang="nl-NL" dirty="0" err="1"/>
                        <a:t>mio</a:t>
                      </a:r>
                      <a:r>
                        <a:rPr lang="nl-NL" dirty="0"/>
                        <a:t> + t/m 2052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Onderdeel van het beheerplan, </a:t>
                      </a:r>
                      <a:r>
                        <a:rPr lang="nl-NL" u="sng" dirty="0"/>
                        <a:t>geen</a:t>
                      </a:r>
                      <a:r>
                        <a:rPr lang="nl-NL" dirty="0"/>
                        <a:t> separate doorbelastingen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*verwachte pieken in 2032 en 2040 en verder.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18197"/>
                  </a:ext>
                </a:extLst>
              </a:tr>
              <a:tr h="81848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1765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59441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44"/>
                  </a:ext>
                </a:extLst>
              </a:tr>
              <a:tr h="59178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5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96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8CA6DEB-CC6A-44C3-8EFA-C022E622C838}"/>
              </a:ext>
            </a:extLst>
          </p:cNvPr>
          <p:cNvSpPr txBox="1"/>
          <p:nvPr/>
        </p:nvSpPr>
        <p:spPr>
          <a:xfrm>
            <a:off x="299864" y="627223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2060"/>
                </a:solidFill>
              </a:rPr>
              <a:t>www.onzestadstuin.nl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C1458F57-7195-4F55-9969-269347F53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7" y="70616"/>
            <a:ext cx="1893755" cy="1583829"/>
          </a:xfr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DDA7F99-ED5C-42AF-A52D-FEE0D148DC02}"/>
              </a:ext>
            </a:extLst>
          </p:cNvPr>
          <p:cNvSpPr txBox="1">
            <a:spLocks/>
          </p:cNvSpPr>
          <p:nvPr/>
        </p:nvSpPr>
        <p:spPr>
          <a:xfrm>
            <a:off x="2502235" y="329915"/>
            <a:ext cx="7092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/>
              <a:t>Conclusie over de belangrijkste verschillen in het  huidige en nieuwe (groen)beheer vanaf 2026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CCCF4F1-2AA4-530F-FB36-7F87D730E578}"/>
              </a:ext>
            </a:extLst>
          </p:cNvPr>
          <p:cNvSpPr txBox="1"/>
          <p:nvPr/>
        </p:nvSpPr>
        <p:spPr>
          <a:xfrm>
            <a:off x="2502235" y="1133356"/>
            <a:ext cx="929618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50" dirty="0"/>
              <a:t>De belangrijkste verschillen kunnen we splitsen in 2 categorieën: Kosten en Kwaliteit</a:t>
            </a:r>
          </a:p>
          <a:p>
            <a:endParaRPr lang="nl-NL" sz="1750" dirty="0"/>
          </a:p>
          <a:p>
            <a:r>
              <a:rPr lang="nl-NL" sz="1750" b="1" dirty="0"/>
              <a:t>Kosten:</a:t>
            </a:r>
            <a:r>
              <a:rPr lang="nl-NL" sz="1750" dirty="0"/>
              <a:t> </a:t>
            </a:r>
          </a:p>
          <a:p>
            <a:r>
              <a:rPr lang="nl-NL" sz="1750" dirty="0"/>
              <a:t>Doordat wij vanaf 1/1/2026 overgaan naar de gebiedsbeheerder van de gemeente besparen </a:t>
            </a:r>
          </a:p>
          <a:p>
            <a:r>
              <a:rPr lang="nl-NL" sz="1750" dirty="0"/>
              <a:t>wij al € 36.000.</a:t>
            </a:r>
          </a:p>
          <a:p>
            <a:endParaRPr lang="nl-NL" sz="1750" dirty="0"/>
          </a:p>
          <a:p>
            <a:r>
              <a:rPr lang="nl-NL" sz="1750" dirty="0"/>
              <a:t>Vanaf 1/1/2027 besparen wij nog eens € 226.000 – € 82.000 op onderhoud. Dit is maar liefst een besparing van € 144.000</a:t>
            </a:r>
          </a:p>
          <a:p>
            <a:endParaRPr lang="nl-NL" sz="1750" dirty="0"/>
          </a:p>
          <a:p>
            <a:r>
              <a:rPr lang="nl-NL" sz="1750" dirty="0"/>
              <a:t>Gezamenlijk betreft de besparing ca. € 180.000. Aangezien de jaarlijkse ‘onzekere’ bijdrage van de gemeente (€ 127.000) verdisconteert is in het voorstel van de gemeente nemen we hiermee deze onzekerheid weg. De totale netto besparing komt neer op </a:t>
            </a:r>
            <a:r>
              <a:rPr lang="nl-NL" sz="1750" u="sng" dirty="0"/>
              <a:t>€ 53.000 </a:t>
            </a:r>
            <a:r>
              <a:rPr lang="nl-NL" sz="1750" dirty="0"/>
              <a:t>op jaarbasis.</a:t>
            </a:r>
          </a:p>
          <a:p>
            <a:endParaRPr lang="nl-NL" sz="1750" dirty="0"/>
          </a:p>
          <a:p>
            <a:r>
              <a:rPr lang="nl-NL" sz="1750" dirty="0"/>
              <a:t>Naast bovenstaande besparing is er een substantieel financieel voordeel doordat de gemeente vervangingsinvesteringen (zoals begroot in ons MJOP) </a:t>
            </a:r>
            <a:r>
              <a:rPr lang="nl-NL" sz="1750" u="sng" dirty="0"/>
              <a:t>niet</a:t>
            </a:r>
            <a:r>
              <a:rPr lang="nl-NL" sz="1750" dirty="0"/>
              <a:t> separaat zal doorbelasten</a:t>
            </a:r>
          </a:p>
          <a:p>
            <a:endParaRPr lang="nl-NL" sz="1750" dirty="0"/>
          </a:p>
          <a:p>
            <a:r>
              <a:rPr lang="nl-NL" sz="1750" dirty="0"/>
              <a:t>Alles doorrekenend* komt dit erop neer dat onze reserves weer mee kunnen tot 2050.</a:t>
            </a:r>
          </a:p>
          <a:p>
            <a:endParaRPr lang="nl-NL" sz="1750" dirty="0"/>
          </a:p>
          <a:p>
            <a:pPr algn="ctr"/>
            <a:r>
              <a:rPr lang="nl-NL" sz="2400" b="1" dirty="0"/>
              <a:t>“onze financiële reserves gaan weer mee tot 2050”</a:t>
            </a:r>
          </a:p>
          <a:p>
            <a:endParaRPr lang="nl-NL" sz="1000" b="1" dirty="0"/>
          </a:p>
          <a:p>
            <a:r>
              <a:rPr lang="nl-NL" sz="1200" dirty="0"/>
              <a:t>* inflatie 3%, rente-inkomsten 1,75%, start vrijwillige eigen bijdrage vanaf 2026 (evaluatie medio 2026)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29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8CA6DEB-CC6A-44C3-8EFA-C022E622C838}"/>
              </a:ext>
            </a:extLst>
          </p:cNvPr>
          <p:cNvSpPr txBox="1"/>
          <p:nvPr/>
        </p:nvSpPr>
        <p:spPr>
          <a:xfrm>
            <a:off x="299864" y="627223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2060"/>
                </a:solidFill>
              </a:rPr>
              <a:t>www.onzestadstuin.nl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C1458F57-7195-4F55-9969-269347F53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7" y="70616"/>
            <a:ext cx="1893755" cy="1583829"/>
          </a:xfr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DDA7F99-ED5C-42AF-A52D-FEE0D148DC02}"/>
              </a:ext>
            </a:extLst>
          </p:cNvPr>
          <p:cNvSpPr txBox="1">
            <a:spLocks/>
          </p:cNvSpPr>
          <p:nvPr/>
        </p:nvSpPr>
        <p:spPr>
          <a:xfrm>
            <a:off x="2502235" y="563379"/>
            <a:ext cx="7092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/>
              <a:t>Conclusie over de belangrijkste verschillen in het  huidige en nieuwe (groen)beheer vanaf 2026 (2)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CCCF4F1-2AA4-530F-FB36-7F87D730E578}"/>
              </a:ext>
            </a:extLst>
          </p:cNvPr>
          <p:cNvSpPr txBox="1"/>
          <p:nvPr/>
        </p:nvSpPr>
        <p:spPr>
          <a:xfrm>
            <a:off x="2502235" y="1580225"/>
            <a:ext cx="92961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belangrijkste verschillen kunnen we splitsen in 2 categorieën: Kosten en Kwaliteit</a:t>
            </a:r>
          </a:p>
          <a:p>
            <a:endParaRPr lang="nl-NL" sz="2000" dirty="0"/>
          </a:p>
          <a:p>
            <a:r>
              <a:rPr lang="nl-NL" sz="2000" b="1" dirty="0"/>
              <a:t>Kwaliteit:</a:t>
            </a:r>
            <a:r>
              <a:rPr lang="nl-NL" sz="2000" dirty="0"/>
              <a:t> </a:t>
            </a:r>
          </a:p>
          <a:p>
            <a:r>
              <a:rPr lang="nl-NL" sz="2000" dirty="0"/>
              <a:t>Nadat de gemeente het (groen)beheer in 2027 heeft overgenomen </a:t>
            </a:r>
            <a:r>
              <a:rPr lang="nl-NL" sz="2000" u="sng" dirty="0"/>
              <a:t>gaan wij door op het huidige kwaliteitsniveau</a:t>
            </a:r>
            <a:r>
              <a:rPr lang="nl-NL" sz="2000" dirty="0"/>
              <a:t>, namelijk niveau B (kwaliteitscatalogus openbare ruimte/CROW)</a:t>
            </a:r>
          </a:p>
          <a:p>
            <a:endParaRPr lang="nl-NL" sz="2000" dirty="0"/>
          </a:p>
          <a:p>
            <a:r>
              <a:rPr lang="nl-NL" sz="2000" dirty="0"/>
              <a:t>Indien de gemeente in de toekomst besluit (mag eenzijdig) een ander kwaliteitsniveau toe te passen voor heel de gemeente Amersfoort, dan gaan wij automatisch mee. </a:t>
            </a:r>
          </a:p>
          <a:p>
            <a:endParaRPr lang="nl-NL" sz="2000" dirty="0"/>
          </a:p>
          <a:p>
            <a:r>
              <a:rPr lang="nl-NL" sz="2000" dirty="0"/>
              <a:t>Mocht dit voor ons niet wenselijk zijn kunnen we de overeenkomst ontbinden en het weer zelf organiseren (let wel: tegen veel hogere kosten)</a:t>
            </a:r>
          </a:p>
          <a:p>
            <a:endParaRPr lang="nl-NL" sz="2000" dirty="0"/>
          </a:p>
          <a:p>
            <a:pPr algn="ctr"/>
            <a:r>
              <a:rPr lang="nl-NL" sz="2400" b="1" dirty="0"/>
              <a:t>”het kwaliteitsniveau van onderhoud verandert voorlopig niet”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2083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868F620-4DD8-42A5-85EB-334FABA7F84D}" vid="{DFDC18E5-C4A1-40F2-942B-3908A3F9AF8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Stadstuin sjabloon</Template>
  <TotalTime>1059</TotalTime>
  <Words>629</Words>
  <Application>Microsoft Macintosh PowerPoint</Application>
  <PresentationFormat>Breedbeeld</PresentationFormat>
  <Paragraphs>87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Bas Kemper</dc:creator>
  <cp:lastModifiedBy>hb 911c2</cp:lastModifiedBy>
  <cp:revision>121</cp:revision>
  <cp:lastPrinted>2023-05-22T10:41:26Z</cp:lastPrinted>
  <dcterms:created xsi:type="dcterms:W3CDTF">2021-04-20T15:24:38Z</dcterms:created>
  <dcterms:modified xsi:type="dcterms:W3CDTF">2025-12-09T11:59:30Z</dcterms:modified>
</cp:coreProperties>
</file>